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Thin"/>
      <p:regular r:id="rId32"/>
      <p:bold r:id="rId33"/>
      <p:italic r:id="rId34"/>
      <p:boldItalic r:id="rId35"/>
    </p:embeddedFont>
    <p:embeddedFont>
      <p:font typeface="Roboto Black"/>
      <p:bold r:id="rId36"/>
      <p:boldItalic r:id="rId37"/>
    </p:embeddedFont>
    <p:embeddedFont>
      <p:font typeface="Roboto Medium"/>
      <p:regular r:id="rId38"/>
      <p:bold r:id="rId39"/>
      <p:italic r:id="rId40"/>
      <p:boldItalic r:id="rId41"/>
    </p:embeddedFont>
    <p:embeddedFont>
      <p:font typeface="Roboto"/>
      <p:regular r:id="rId42"/>
      <p:bold r:id="rId43"/>
      <p:italic r:id="rId44"/>
      <p:boldItalic r:id="rId45"/>
    </p:embeddedFont>
    <p:embeddedFont>
      <p:font typeface="Roboto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463F62-41CD-40A3-8620-1AE95EF99787}">
  <a:tblStyle styleId="{D0463F62-41CD-40A3-8620-1AE95EF9978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regular.fntdata"/><Relationship Id="rId41" Type="http://schemas.openxmlformats.org/officeDocument/2006/relationships/font" Target="fonts/RobotoMedium-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Ligh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ources.infosecinstitute.com/topic/how-to-detect-and-prevent-web-shells-new-guidance-from-the-nsa-and-the-australian-government/"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ources.infosecinstitute.com/topic/mitre-attck-vulnerability-spotlight-brute-force/" TargetMode="External"/><Relationship Id="rId3" Type="http://schemas.openxmlformats.org/officeDocument/2006/relationships/hyperlink" Target="https://www.toxicsolutions.net/2020/07/lfi-to-shell/" TargetMode="External"/><Relationship Id="rId4" Type="http://schemas.openxmlformats.org/officeDocument/2006/relationships/hyperlink" Target="https://www.amirootyet.com/post/directory-browsing-vulnerability/" TargetMode="External"/><Relationship Id="rId5" Type="http://schemas.openxmlformats.org/officeDocument/2006/relationships/hyperlink" Target="https://www.netsparker.com/blog/web-security/understanding-reverse-shell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7734e1c1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gb7734e1c1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b7734e1c1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gb7734e1c1b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b7734e1c1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gb7734e1c1b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7734e1c1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9" name="Google Shape;1229;gb7734e1c1b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7" name="Google Shape;12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1" name="Google Shape;12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lang="en" sz="1400">
                <a:solidFill>
                  <a:schemeClr val="dk1"/>
                </a:solidFill>
                <a:latin typeface="Roboto"/>
                <a:ea typeface="Roboto"/>
                <a:cs typeface="Roboto"/>
                <a:sym typeface="Roboto"/>
              </a:rPr>
              <a:t>Note: WebDAV is a set of extensions to the HTTP protocol that allows users to collaboratively edit and manage files on remote web servers. Many web servers enable WebDAV extensions by default, even when they are not needed.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400"/>
              <a:buFont typeface="Arial"/>
              <a:buNone/>
            </a:pPr>
            <a:r>
              <a:rPr lang="en" sz="1400">
                <a:solidFill>
                  <a:schemeClr val="dk1"/>
                </a:solidFill>
                <a:latin typeface="Roboto"/>
                <a:ea typeface="Roboto"/>
                <a:cs typeface="Roboto"/>
                <a:sym typeface="Roboto"/>
              </a:rPr>
              <a:t>WebDAV uses port 80, the same port used by HTTP for web access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https://resources.infosecinstitute.com/topic/how-to-detect-and-prevent-web-shells-new-guidance-from-the-nsa-and-the-australian-government/</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050">
                <a:solidFill>
                  <a:srgbClr val="212529"/>
                </a:solidFill>
                <a:highlight>
                  <a:srgbClr val="FFFFFF"/>
                </a:highlight>
              </a:rPr>
              <a:t>If you are not able to harden web application permissions, you can get a similar effect by monitoring file integrity. This is because file integrity solutions can allow you to block or alert you when changes to web accessible directories occur. Depending on your file integrity monitoring solution, you may be able to allow certain legitimate file changes and deny others.</a:t>
            </a:r>
            <a:endParaRPr sz="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REFERENCES: </a:t>
            </a:r>
            <a:endParaRPr/>
          </a:p>
          <a:p>
            <a:pPr indent="0" lvl="0" marL="0" rtl="0" algn="l">
              <a:lnSpc>
                <a:spcPct val="100000"/>
              </a:lnSpc>
              <a:spcBef>
                <a:spcPts val="0"/>
              </a:spcBef>
              <a:spcAft>
                <a:spcPts val="0"/>
              </a:spcAft>
              <a:buSzPts val="1100"/>
              <a:buNone/>
            </a:pPr>
            <a:r>
              <a:rPr lang="en" u="sng">
                <a:solidFill>
                  <a:schemeClr val="hlink"/>
                </a:solidFill>
                <a:hlinkClick r:id="rId2"/>
              </a:rPr>
              <a:t>https://resources.infosecinstitute.com/topic/mitre-attck-vulnerability-spotlight-brute-force/</a:t>
            </a:r>
            <a:endParaRPr/>
          </a:p>
          <a:p>
            <a:pPr indent="0" lvl="0" marL="0" rtl="0" algn="l">
              <a:lnSpc>
                <a:spcPct val="100000"/>
              </a:lnSpc>
              <a:spcBef>
                <a:spcPts val="0"/>
              </a:spcBef>
              <a:spcAft>
                <a:spcPts val="0"/>
              </a:spcAft>
              <a:buSzPts val="1100"/>
              <a:buNone/>
            </a:pPr>
            <a:r>
              <a:rPr lang="en" u="sng">
                <a:solidFill>
                  <a:schemeClr val="hlink"/>
                </a:solidFill>
                <a:hlinkClick r:id="rId3"/>
              </a:rPr>
              <a:t>https://www.toxicsolutions.net/2020/07/lfi-to-shell/</a:t>
            </a:r>
            <a:endParaRPr/>
          </a:p>
          <a:p>
            <a:pPr indent="0" lvl="0" marL="0" rtl="0" algn="l">
              <a:lnSpc>
                <a:spcPct val="100000"/>
              </a:lnSpc>
              <a:spcBef>
                <a:spcPts val="0"/>
              </a:spcBef>
              <a:spcAft>
                <a:spcPts val="0"/>
              </a:spcAft>
              <a:buSzPts val="1100"/>
              <a:buNone/>
            </a:pPr>
            <a:r>
              <a:rPr lang="en" u="sng">
                <a:solidFill>
                  <a:schemeClr val="hlink"/>
                </a:solidFill>
                <a:hlinkClick r:id="rId4"/>
              </a:rPr>
              <a:t>https://www.amirootyet.com/post/directory-browsing-vulnerability/</a:t>
            </a:r>
            <a:endParaRPr/>
          </a:p>
          <a:p>
            <a:pPr indent="0" lvl="0" marL="0" rtl="0" algn="l">
              <a:lnSpc>
                <a:spcPct val="100000"/>
              </a:lnSpc>
              <a:spcBef>
                <a:spcPts val="0"/>
              </a:spcBef>
              <a:spcAft>
                <a:spcPts val="0"/>
              </a:spcAft>
              <a:buSzPts val="1100"/>
              <a:buNone/>
            </a:pPr>
            <a:r>
              <a:rPr lang="en" u="sng">
                <a:solidFill>
                  <a:schemeClr val="hlink"/>
                </a:solidFill>
                <a:hlinkClick r:id="rId5"/>
              </a:rPr>
              <a:t>https://www.netsparker.com/blog/web-security/understanding-reverse-shells/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b7734e1c1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b7734e1c1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4"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86" name="Google Shape;86;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11"/>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pic>
        <p:nvPicPr>
          <p:cNvPr id="88" name="Google Shape;88;p11"/>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89" name="Google Shape;89;p1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90" name="Google Shape;90;p1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1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1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93" name="Google Shape;93;p1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p12"/>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0"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02" name="Google Shape;102;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11" name="Google Shape;111;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14"/>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23" name="Google Shape;123;p1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1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30" name="Shape 130"/>
        <p:cNvGrpSpPr/>
        <p:nvPr/>
      </p:nvGrpSpPr>
      <p:grpSpPr>
        <a:xfrm>
          <a:off x="0" y="0"/>
          <a:ext cx="0" cy="0"/>
          <a:chOff x="0" y="0"/>
          <a:chExt cx="0" cy="0"/>
        </a:xfrm>
      </p:grpSpPr>
      <p:pic>
        <p:nvPicPr>
          <p:cNvPr id="131" name="Google Shape;131;p16"/>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32" name="Google Shape;132;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16"/>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34" name="Google Shape;134;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38" name="Google Shape;138;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39" name="Google Shape;139;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0" name="Shape 140"/>
        <p:cNvGrpSpPr/>
        <p:nvPr/>
      </p:nvGrpSpPr>
      <p:grpSpPr>
        <a:xfrm>
          <a:off x="0" y="0"/>
          <a:ext cx="0" cy="0"/>
          <a:chOff x="0" y="0"/>
          <a:chExt cx="0" cy="0"/>
        </a:xfrm>
      </p:grpSpPr>
      <p:sp>
        <p:nvSpPr>
          <p:cNvPr id="141" name="Google Shape;141;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1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5" name="Google Shape;145;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7" name="Google Shape;147;p1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8" name="Google Shape;148;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9" name="Google Shape;149;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52" name="Google Shape;152;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18"/>
          <p:cNvPicPr preferRelativeResize="0"/>
          <p:nvPr/>
        </p:nvPicPr>
        <p:blipFill rotWithShape="1">
          <a:blip r:embed="rId3">
            <a:alphaModFix/>
          </a:blip>
          <a:srcRect b="0" l="209" r="208" t="0"/>
          <a:stretch/>
        </p:blipFill>
        <p:spPr>
          <a:xfrm>
            <a:off x="858369" y="1097625"/>
            <a:ext cx="1737361" cy="1980591"/>
          </a:xfrm>
          <a:prstGeom prst="rect">
            <a:avLst/>
          </a:prstGeom>
          <a:noFill/>
          <a:ln>
            <a:noFill/>
          </a:ln>
        </p:spPr>
      </p:pic>
      <p:sp>
        <p:nvSpPr>
          <p:cNvPr id="154" name="Google Shape;154;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18"/>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56" name="Google Shape;156;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59" name="Google Shape;159;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61" name="Shape 161"/>
        <p:cNvGrpSpPr/>
        <p:nvPr/>
      </p:nvGrpSpPr>
      <p:grpSpPr>
        <a:xfrm>
          <a:off x="0" y="0"/>
          <a:ext cx="0" cy="0"/>
          <a:chOff x="0" y="0"/>
          <a:chExt cx="0" cy="0"/>
        </a:xfrm>
      </p:grpSpPr>
      <p:sp>
        <p:nvSpPr>
          <p:cNvPr id="162" name="Google Shape;162;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63" name="Google Shape;163;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65" name="Google Shape;165;p19"/>
          <p:cNvPicPr preferRelativeResize="0"/>
          <p:nvPr/>
        </p:nvPicPr>
        <p:blipFill rotWithShape="1">
          <a:blip r:embed="rId2">
            <a:alphaModFix/>
          </a:blip>
          <a:srcRect b="0" l="504" r="503" t="0"/>
          <a:stretch/>
        </p:blipFill>
        <p:spPr>
          <a:xfrm>
            <a:off x="8257069" y="4200875"/>
            <a:ext cx="548641" cy="624077"/>
          </a:xfrm>
          <a:prstGeom prst="rect">
            <a:avLst/>
          </a:prstGeom>
          <a:noFill/>
          <a:ln>
            <a:noFill/>
          </a:ln>
        </p:spPr>
      </p:pic>
      <p:sp>
        <p:nvSpPr>
          <p:cNvPr id="166" name="Google Shape;166;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1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7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75" name="Google Shape;175;p2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6" name="Google Shape;17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8" name="Google Shape;178;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 name="Shape 12"/>
        <p:cNvGrpSpPr/>
        <p:nvPr/>
      </p:nvGrpSpPr>
      <p:grpSpPr>
        <a:xfrm>
          <a:off x="0" y="0"/>
          <a:ext cx="0" cy="0"/>
          <a:chOff x="0" y="0"/>
          <a:chExt cx="0" cy="0"/>
        </a:xfrm>
      </p:grpSpPr>
      <p:sp>
        <p:nvSpPr>
          <p:cNvPr id="13" name="Google Shape;13;p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 name="Google Shape;15;p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 name="Google Shape;16;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8" name="Google Shape;18;p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3"/>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98"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2" name="Google Shape;202;p2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3" name="Google Shape;203;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05" name="Google Shape;205;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30"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34" name="Google Shape;234;p2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35" name="Google Shape;23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7" name="Google Shape;237;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67"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2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2" name="Google Shape;27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4" name="Google Shape;27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04"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08" name="Google Shape;308;p2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09" name="Google Shape;30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1" name="Google Shape;31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46" name="Shape 346"/>
        <p:cNvGrpSpPr/>
        <p:nvPr/>
      </p:nvGrpSpPr>
      <p:grpSpPr>
        <a:xfrm>
          <a:off x="0" y="0"/>
          <a:ext cx="0" cy="0"/>
          <a:chOff x="0" y="0"/>
          <a:chExt cx="0" cy="0"/>
        </a:xfrm>
      </p:grpSpPr>
      <p:sp>
        <p:nvSpPr>
          <p:cNvPr id="347" name="Google Shape;347;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9" name="Google Shape;349;p2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0" name="Google Shape;350;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2" name="Google Shape;352;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Google Shape;353;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93" name="Shape 393"/>
        <p:cNvGrpSpPr/>
        <p:nvPr/>
      </p:nvGrpSpPr>
      <p:grpSpPr>
        <a:xfrm>
          <a:off x="0" y="0"/>
          <a:ext cx="0" cy="0"/>
          <a:chOff x="0" y="0"/>
          <a:chExt cx="0" cy="0"/>
        </a:xfrm>
      </p:grpSpPr>
      <p:sp>
        <p:nvSpPr>
          <p:cNvPr id="394" name="Google Shape;394;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6" name="Google Shape;396;p2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7" name="Google Shape;397;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9" name="Google Shape;399;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40" name="Shape 440"/>
        <p:cNvGrpSpPr/>
        <p:nvPr/>
      </p:nvGrpSpPr>
      <p:grpSpPr>
        <a:xfrm>
          <a:off x="0" y="0"/>
          <a:ext cx="0" cy="0"/>
          <a:chOff x="0" y="0"/>
          <a:chExt cx="0" cy="0"/>
        </a:xfrm>
      </p:grpSpPr>
      <p:sp>
        <p:nvSpPr>
          <p:cNvPr id="441" name="Google Shape;441;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3" name="Google Shape;443;p2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4" name="Google Shape;444;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6" name="Google Shape;446;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47" name="Google Shape;447;p27"/>
          <p:cNvGrpSpPr/>
          <p:nvPr/>
        </p:nvGrpSpPr>
        <p:grpSpPr>
          <a:xfrm>
            <a:off x="457181" y="1345103"/>
            <a:ext cx="533372" cy="533480"/>
            <a:chOff x="457200" y="1378813"/>
            <a:chExt cx="695400" cy="695450"/>
          </a:xfrm>
        </p:grpSpPr>
        <p:sp>
          <p:nvSpPr>
            <p:cNvPr id="448" name="Google Shape;448;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49" name="Google Shape;449;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2" name="Google Shape;452;p27"/>
          <p:cNvGrpSpPr/>
          <p:nvPr/>
        </p:nvGrpSpPr>
        <p:grpSpPr>
          <a:xfrm>
            <a:off x="3305156" y="1345103"/>
            <a:ext cx="533372" cy="533480"/>
            <a:chOff x="457200" y="1378813"/>
            <a:chExt cx="695400" cy="695450"/>
          </a:xfrm>
        </p:grpSpPr>
        <p:sp>
          <p:nvSpPr>
            <p:cNvPr id="453" name="Google Shape;453;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454" name="Google Shape;454;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2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7" name="Google Shape;457;p27"/>
          <p:cNvGrpSpPr/>
          <p:nvPr/>
        </p:nvGrpSpPr>
        <p:grpSpPr>
          <a:xfrm>
            <a:off x="6134081" y="1345853"/>
            <a:ext cx="533372" cy="533480"/>
            <a:chOff x="457200" y="1378813"/>
            <a:chExt cx="695400" cy="695450"/>
          </a:xfrm>
        </p:grpSpPr>
        <p:sp>
          <p:nvSpPr>
            <p:cNvPr id="458" name="Google Shape;458;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459" name="Google Shape;459;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2" name="Shape 462"/>
        <p:cNvGrpSpPr/>
        <p:nvPr/>
      </p:nvGrpSpPr>
      <p:grpSpPr>
        <a:xfrm>
          <a:off x="0" y="0"/>
          <a:ext cx="0" cy="0"/>
          <a:chOff x="0" y="0"/>
          <a:chExt cx="0" cy="0"/>
        </a:xfrm>
      </p:grpSpPr>
      <p:sp>
        <p:nvSpPr>
          <p:cNvPr id="463" name="Google Shape;46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65" name="Google Shape;465;p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66" name="Google Shape;46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67" name="Google Shape;467;p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68" name="Google Shape;46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2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470" name="Google Shape;470;p2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475" name="Google Shape;475;p2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476" name="Google Shape;476;p2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481" name="Google Shape;481;p2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482" name="Google Shape;482;p2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2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2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2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2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9" name="Shape 489"/>
        <p:cNvGrpSpPr/>
        <p:nvPr/>
      </p:nvGrpSpPr>
      <p:grpSpPr>
        <a:xfrm>
          <a:off x="0" y="0"/>
          <a:ext cx="0" cy="0"/>
          <a:chOff x="0" y="0"/>
          <a:chExt cx="0" cy="0"/>
        </a:xfrm>
      </p:grpSpPr>
      <p:sp>
        <p:nvSpPr>
          <p:cNvPr id="490" name="Google Shape;490;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3" name="Google Shape;493;p2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4" name="Google Shape;4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5" name="Google Shape;495;p2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6" name="Google Shape;496;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4" name="Google Shape;504;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5" name="Google Shape;505;p29"/>
          <p:cNvPicPr preferRelativeResize="0"/>
          <p:nvPr/>
        </p:nvPicPr>
        <p:blipFill rotWithShape="1">
          <a:blip r:embed="rId3">
            <a:alphaModFix/>
          </a:blip>
          <a:srcRect b="237" l="0" r="0" t="227"/>
          <a:stretch/>
        </p:blipFill>
        <p:spPr>
          <a:xfrm>
            <a:off x="429768" y="2227098"/>
            <a:ext cx="785566" cy="606900"/>
          </a:xfrm>
          <a:prstGeom prst="rect">
            <a:avLst/>
          </a:prstGeom>
          <a:noFill/>
          <a:ln>
            <a:noFill/>
          </a:ln>
        </p:spPr>
      </p:pic>
      <p:pic>
        <p:nvPicPr>
          <p:cNvPr id="506" name="Google Shape;506;p29"/>
          <p:cNvPicPr preferRelativeResize="0"/>
          <p:nvPr/>
        </p:nvPicPr>
        <p:blipFill rotWithShape="1">
          <a:blip r:embed="rId3">
            <a:alphaModFix/>
          </a:blip>
          <a:srcRect b="237" l="0" r="0" t="227"/>
          <a:stretch/>
        </p:blipFill>
        <p:spPr>
          <a:xfrm>
            <a:off x="432306" y="3916573"/>
            <a:ext cx="785566" cy="606900"/>
          </a:xfrm>
          <a:prstGeom prst="rect">
            <a:avLst/>
          </a:prstGeom>
          <a:noFill/>
          <a:ln>
            <a:noFill/>
          </a:ln>
        </p:spPr>
      </p:pic>
      <p:pic>
        <p:nvPicPr>
          <p:cNvPr id="507" name="Google Shape;507;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8" name="Shape 508"/>
        <p:cNvGrpSpPr/>
        <p:nvPr/>
      </p:nvGrpSpPr>
      <p:grpSpPr>
        <a:xfrm>
          <a:off x="0" y="0"/>
          <a:ext cx="0" cy="0"/>
          <a:chOff x="0" y="0"/>
          <a:chExt cx="0" cy="0"/>
        </a:xfrm>
      </p:grpSpPr>
      <p:sp>
        <p:nvSpPr>
          <p:cNvPr id="509" name="Google Shape;509;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2" name="Google Shape;512;p3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14" name="Google Shape;514;p3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5" name="Google Shape;515;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3" name="Google Shape;523;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4" name="Google Shape;524;p30"/>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5" name="Google Shape;525;p30"/>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6" name="Google Shape;526;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 name="Google Shape;22;p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txBox="1"/>
          <p:nvPr>
            <p:ph idx="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7" name="Shape 527"/>
        <p:cNvGrpSpPr/>
        <p:nvPr/>
      </p:nvGrpSpPr>
      <p:grpSpPr>
        <a:xfrm>
          <a:off x="0" y="0"/>
          <a:ext cx="0" cy="0"/>
          <a:chOff x="0" y="0"/>
          <a:chExt cx="0" cy="0"/>
        </a:xfrm>
      </p:grpSpPr>
      <p:sp>
        <p:nvSpPr>
          <p:cNvPr id="528" name="Google Shape;528;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1" name="Google Shape;531;p3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2" name="Google Shape;532;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33" name="Google Shape;533;p3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4" name="Google Shape;534;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6" name="Google Shape;536;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2" name="Google Shape;542;p3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3" name="Google Shape;543;p31"/>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44" name="Google Shape;544;p31"/>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5" name="Google Shape;545;p31"/>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6" name="Shape 546"/>
        <p:cNvGrpSpPr/>
        <p:nvPr/>
      </p:nvGrpSpPr>
      <p:grpSpPr>
        <a:xfrm>
          <a:off x="0" y="0"/>
          <a:ext cx="0" cy="0"/>
          <a:chOff x="0" y="0"/>
          <a:chExt cx="0" cy="0"/>
        </a:xfrm>
      </p:grpSpPr>
      <p:sp>
        <p:nvSpPr>
          <p:cNvPr id="547" name="Google Shape;547;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0" name="Google Shape;550;p3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1" name="Google Shape;55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52" name="Google Shape;552;p3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3" name="Google Shape;553;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1" name="Google Shape;561;p32"/>
          <p:cNvPicPr preferRelativeResize="0"/>
          <p:nvPr/>
        </p:nvPicPr>
        <p:blipFill rotWithShape="1">
          <a:blip r:embed="rId2">
            <a:alphaModFix/>
          </a:blip>
          <a:srcRect b="464" l="0" r="0" t="475"/>
          <a:stretch/>
        </p:blipFill>
        <p:spPr>
          <a:xfrm>
            <a:off x="429768" y="1402811"/>
            <a:ext cx="785567" cy="606900"/>
          </a:xfrm>
          <a:prstGeom prst="rect">
            <a:avLst/>
          </a:prstGeom>
          <a:noFill/>
          <a:ln>
            <a:noFill/>
          </a:ln>
        </p:spPr>
      </p:pic>
      <p:pic>
        <p:nvPicPr>
          <p:cNvPr id="562" name="Google Shape;562;p32"/>
          <p:cNvPicPr preferRelativeResize="0"/>
          <p:nvPr/>
        </p:nvPicPr>
        <p:blipFill rotWithShape="1">
          <a:blip r:embed="rId2">
            <a:alphaModFix/>
          </a:blip>
          <a:srcRect b="464" l="0" r="0" t="475"/>
          <a:stretch/>
        </p:blipFill>
        <p:spPr>
          <a:xfrm>
            <a:off x="429768" y="2227098"/>
            <a:ext cx="785566" cy="606900"/>
          </a:xfrm>
          <a:prstGeom prst="rect">
            <a:avLst/>
          </a:prstGeom>
          <a:noFill/>
          <a:ln>
            <a:noFill/>
          </a:ln>
        </p:spPr>
      </p:pic>
      <p:pic>
        <p:nvPicPr>
          <p:cNvPr id="563" name="Google Shape;563;p32"/>
          <p:cNvPicPr preferRelativeResize="0"/>
          <p:nvPr/>
        </p:nvPicPr>
        <p:blipFill rotWithShape="1">
          <a:blip r:embed="rId2">
            <a:alphaModFix/>
          </a:blip>
          <a:srcRect b="464" l="0" r="0" t="475"/>
          <a:stretch/>
        </p:blipFill>
        <p:spPr>
          <a:xfrm>
            <a:off x="429768" y="3056198"/>
            <a:ext cx="785566" cy="606900"/>
          </a:xfrm>
          <a:prstGeom prst="rect">
            <a:avLst/>
          </a:prstGeom>
          <a:noFill/>
          <a:ln>
            <a:noFill/>
          </a:ln>
        </p:spPr>
      </p:pic>
      <p:pic>
        <p:nvPicPr>
          <p:cNvPr id="564" name="Google Shape;564;p32"/>
          <p:cNvPicPr preferRelativeResize="0"/>
          <p:nvPr/>
        </p:nvPicPr>
        <p:blipFill rotWithShape="1">
          <a:blip r:embed="rId2">
            <a:alphaModFix/>
          </a:blip>
          <a:srcRect b="464"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5" name="Shape 565"/>
        <p:cNvGrpSpPr/>
        <p:nvPr/>
      </p:nvGrpSpPr>
      <p:grpSpPr>
        <a:xfrm>
          <a:off x="0" y="0"/>
          <a:ext cx="0" cy="0"/>
          <a:chOff x="0" y="0"/>
          <a:chExt cx="0" cy="0"/>
        </a:xfrm>
      </p:grpSpPr>
      <p:sp>
        <p:nvSpPr>
          <p:cNvPr id="566" name="Google Shape;566;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9" name="Google Shape;569;p3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0" name="Google Shape;57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71" name="Google Shape;571;p3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2" name="Google Shape;572;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3" name="Google Shape;583;p33"/>
          <p:cNvPicPr preferRelativeResize="0"/>
          <p:nvPr/>
        </p:nvPicPr>
        <p:blipFill rotWithShape="1">
          <a:blip r:embed="rId3">
            <a:alphaModFix/>
          </a:blip>
          <a:srcRect b="237" l="0" r="0" t="227"/>
          <a:stretch/>
        </p:blipFill>
        <p:spPr>
          <a:xfrm>
            <a:off x="429768" y="2010348"/>
            <a:ext cx="785566" cy="606900"/>
          </a:xfrm>
          <a:prstGeom prst="rect">
            <a:avLst/>
          </a:prstGeom>
          <a:noFill/>
          <a:ln>
            <a:noFill/>
          </a:ln>
        </p:spPr>
      </p:pic>
      <p:pic>
        <p:nvPicPr>
          <p:cNvPr id="584" name="Google Shape;584;p3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5" name="Google Shape;585;p33"/>
          <p:cNvPicPr preferRelativeResize="0"/>
          <p:nvPr/>
        </p:nvPicPr>
        <p:blipFill rotWithShape="1">
          <a:blip r:embed="rId3">
            <a:alphaModFix/>
          </a:blip>
          <a:srcRect b="237" l="0" r="0" t="227"/>
          <a:stretch/>
        </p:blipFill>
        <p:spPr>
          <a:xfrm>
            <a:off x="429768" y="3392773"/>
            <a:ext cx="785566" cy="606900"/>
          </a:xfrm>
          <a:prstGeom prst="rect">
            <a:avLst/>
          </a:prstGeom>
          <a:noFill/>
          <a:ln>
            <a:noFill/>
          </a:ln>
        </p:spPr>
      </p:pic>
      <p:pic>
        <p:nvPicPr>
          <p:cNvPr id="586" name="Google Shape;586;p3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7" name="Shape 587"/>
        <p:cNvGrpSpPr/>
        <p:nvPr/>
      </p:nvGrpSpPr>
      <p:grpSpPr>
        <a:xfrm>
          <a:off x="0" y="0"/>
          <a:ext cx="0" cy="0"/>
          <a:chOff x="0" y="0"/>
          <a:chExt cx="0" cy="0"/>
        </a:xfrm>
      </p:grpSpPr>
      <p:sp>
        <p:nvSpPr>
          <p:cNvPr id="588" name="Google Shape;588;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1" name="Google Shape;591;p3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2" name="Google Shape;592;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3" name="Google Shape;593;p3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4" name="Google Shape;594;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4" name="Google Shape;604;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34"/>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6" name="Google Shape;606;p34"/>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7" name="Google Shape;607;p34"/>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8" name="Google Shape;608;p34"/>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9" name="Shape 609"/>
        <p:cNvGrpSpPr/>
        <p:nvPr/>
      </p:nvGrpSpPr>
      <p:grpSpPr>
        <a:xfrm>
          <a:off x="0" y="0"/>
          <a:ext cx="0" cy="0"/>
          <a:chOff x="0" y="0"/>
          <a:chExt cx="0" cy="0"/>
        </a:xfrm>
      </p:grpSpPr>
      <p:sp>
        <p:nvSpPr>
          <p:cNvPr id="610" name="Google Shape;610;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3" name="Google Shape;613;p3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4" name="Google Shape;61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15" name="Google Shape;615;p3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6" name="Google Shape;616;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6" name="Google Shape;626;p3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7" name="Google Shape;627;p35"/>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8" name="Google Shape;628;p35"/>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9" name="Google Shape;629;p35"/>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30" name="Google Shape;630;p35"/>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1" name="Shape 631"/>
        <p:cNvGrpSpPr/>
        <p:nvPr/>
      </p:nvGrpSpPr>
      <p:grpSpPr>
        <a:xfrm>
          <a:off x="0" y="0"/>
          <a:ext cx="0" cy="0"/>
          <a:chOff x="0" y="0"/>
          <a:chExt cx="0" cy="0"/>
        </a:xfrm>
      </p:grpSpPr>
      <p:sp>
        <p:nvSpPr>
          <p:cNvPr id="632" name="Google Shape;632;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3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37" name="Google Shape;637;p3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36"/>
          <p:cNvPicPr preferRelativeResize="0"/>
          <p:nvPr/>
        </p:nvPicPr>
        <p:blipFill rotWithShape="1">
          <a:blip r:embed="rId2">
            <a:alphaModFix/>
          </a:blip>
          <a:srcRect b="464" l="0" r="0" t="475"/>
          <a:stretch/>
        </p:blipFill>
        <p:spPr>
          <a:xfrm>
            <a:off x="429768" y="1314036"/>
            <a:ext cx="785567" cy="606900"/>
          </a:xfrm>
          <a:prstGeom prst="rect">
            <a:avLst/>
          </a:prstGeom>
          <a:noFill/>
          <a:ln>
            <a:noFill/>
          </a:ln>
        </p:spPr>
      </p:pic>
      <p:pic>
        <p:nvPicPr>
          <p:cNvPr id="649" name="Google Shape;649;p36"/>
          <p:cNvPicPr preferRelativeResize="0"/>
          <p:nvPr/>
        </p:nvPicPr>
        <p:blipFill rotWithShape="1">
          <a:blip r:embed="rId2">
            <a:alphaModFix/>
          </a:blip>
          <a:srcRect b="464" l="0" r="0" t="475"/>
          <a:stretch/>
        </p:blipFill>
        <p:spPr>
          <a:xfrm>
            <a:off x="429768" y="2010348"/>
            <a:ext cx="785566" cy="606900"/>
          </a:xfrm>
          <a:prstGeom prst="rect">
            <a:avLst/>
          </a:prstGeom>
          <a:noFill/>
          <a:ln>
            <a:noFill/>
          </a:ln>
        </p:spPr>
      </p:pic>
      <p:pic>
        <p:nvPicPr>
          <p:cNvPr id="650" name="Google Shape;650;p36"/>
          <p:cNvPicPr preferRelativeResize="0"/>
          <p:nvPr/>
        </p:nvPicPr>
        <p:blipFill rotWithShape="1">
          <a:blip r:embed="rId2">
            <a:alphaModFix/>
          </a:blip>
          <a:srcRect b="464" l="0" r="0" t="475"/>
          <a:stretch/>
        </p:blipFill>
        <p:spPr>
          <a:xfrm>
            <a:off x="429768" y="2701248"/>
            <a:ext cx="785566" cy="606900"/>
          </a:xfrm>
          <a:prstGeom prst="rect">
            <a:avLst/>
          </a:prstGeom>
          <a:noFill/>
          <a:ln>
            <a:noFill/>
          </a:ln>
        </p:spPr>
      </p:pic>
      <p:pic>
        <p:nvPicPr>
          <p:cNvPr id="651" name="Google Shape;651;p36"/>
          <p:cNvPicPr preferRelativeResize="0"/>
          <p:nvPr/>
        </p:nvPicPr>
        <p:blipFill rotWithShape="1">
          <a:blip r:embed="rId2">
            <a:alphaModFix/>
          </a:blip>
          <a:srcRect b="464" l="0" r="0" t="475"/>
          <a:stretch/>
        </p:blipFill>
        <p:spPr>
          <a:xfrm>
            <a:off x="429768" y="3392773"/>
            <a:ext cx="785566" cy="606900"/>
          </a:xfrm>
          <a:prstGeom prst="rect">
            <a:avLst/>
          </a:prstGeom>
          <a:noFill/>
          <a:ln>
            <a:noFill/>
          </a:ln>
        </p:spPr>
      </p:pic>
      <p:pic>
        <p:nvPicPr>
          <p:cNvPr id="652" name="Google Shape;652;p36"/>
          <p:cNvPicPr preferRelativeResize="0"/>
          <p:nvPr/>
        </p:nvPicPr>
        <p:blipFill rotWithShape="1">
          <a:blip r:embed="rId2">
            <a:alphaModFix/>
          </a:blip>
          <a:srcRect b="464"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3" name="Shape 653"/>
        <p:cNvGrpSpPr/>
        <p:nvPr/>
      </p:nvGrpSpPr>
      <p:grpSpPr>
        <a:xfrm>
          <a:off x="0" y="0"/>
          <a:ext cx="0" cy="0"/>
          <a:chOff x="0" y="0"/>
          <a:chExt cx="0" cy="0"/>
        </a:xfrm>
      </p:grpSpPr>
      <p:sp>
        <p:nvSpPr>
          <p:cNvPr id="654" name="Google Shape;65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8" name="Google Shape;65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59" name="Google Shape;659;p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0" name="Google Shape;66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2" name="Google Shape;67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3" name="Google Shape;673;p37"/>
          <p:cNvPicPr preferRelativeResize="0"/>
          <p:nvPr/>
        </p:nvPicPr>
        <p:blipFill rotWithShape="1">
          <a:blip r:embed="rId3">
            <a:alphaModFix/>
          </a:blip>
          <a:srcRect b="237" l="0" r="0" t="227"/>
          <a:stretch/>
        </p:blipFill>
        <p:spPr>
          <a:xfrm>
            <a:off x="429768" y="1848847"/>
            <a:ext cx="577805" cy="446400"/>
          </a:xfrm>
          <a:prstGeom prst="rect">
            <a:avLst/>
          </a:prstGeom>
          <a:noFill/>
          <a:ln>
            <a:noFill/>
          </a:ln>
        </p:spPr>
      </p:pic>
      <p:pic>
        <p:nvPicPr>
          <p:cNvPr id="674" name="Google Shape;67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5" name="Google Shape;675;p37"/>
          <p:cNvPicPr preferRelativeResize="0"/>
          <p:nvPr/>
        </p:nvPicPr>
        <p:blipFill rotWithShape="1">
          <a:blip r:embed="rId3">
            <a:alphaModFix/>
          </a:blip>
          <a:srcRect b="237" l="0" r="0" t="227"/>
          <a:stretch/>
        </p:blipFill>
        <p:spPr>
          <a:xfrm>
            <a:off x="429768" y="3040985"/>
            <a:ext cx="577805" cy="446400"/>
          </a:xfrm>
          <a:prstGeom prst="rect">
            <a:avLst/>
          </a:prstGeom>
          <a:noFill/>
          <a:ln>
            <a:noFill/>
          </a:ln>
        </p:spPr>
      </p:pic>
      <p:pic>
        <p:nvPicPr>
          <p:cNvPr id="676" name="Google Shape;67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7" name="Google Shape;677;p37"/>
          <p:cNvPicPr preferRelativeResize="0"/>
          <p:nvPr/>
        </p:nvPicPr>
        <p:blipFill rotWithShape="1">
          <a:blip r:embed="rId3">
            <a:alphaModFix/>
          </a:blip>
          <a:srcRect b="237"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8" name="Shape 678"/>
        <p:cNvGrpSpPr/>
        <p:nvPr/>
      </p:nvGrpSpPr>
      <p:grpSpPr>
        <a:xfrm>
          <a:off x="0" y="0"/>
          <a:ext cx="0" cy="0"/>
          <a:chOff x="0" y="0"/>
          <a:chExt cx="0" cy="0"/>
        </a:xfrm>
      </p:grpSpPr>
      <p:sp>
        <p:nvSpPr>
          <p:cNvPr id="679" name="Google Shape;67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2" name="Google Shape;682;p3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3" name="Google Shape;683;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84" name="Google Shape;684;p3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5" name="Google Shape;68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7" name="Google Shape;697;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3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9" name="Google Shape;699;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3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1" name="Google Shape;701;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3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3" name="Shape 703"/>
        <p:cNvGrpSpPr/>
        <p:nvPr/>
      </p:nvGrpSpPr>
      <p:grpSpPr>
        <a:xfrm>
          <a:off x="0" y="0"/>
          <a:ext cx="0" cy="0"/>
          <a:chOff x="0" y="0"/>
          <a:chExt cx="0" cy="0"/>
        </a:xfrm>
      </p:grpSpPr>
      <p:sp>
        <p:nvSpPr>
          <p:cNvPr id="704" name="Google Shape;70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07" name="Google Shape;707;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08" name="Google Shape;708;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0" name="Google Shape;71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2" name="Google Shape;722;p3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3" name="Google Shape;723;p39"/>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24" name="Google Shape;724;p39"/>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5" name="Google Shape;725;p39"/>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6" name="Google Shape;726;p39"/>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7" name="Google Shape;727;p39"/>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8" name="Shape 728"/>
        <p:cNvGrpSpPr/>
        <p:nvPr/>
      </p:nvGrpSpPr>
      <p:grpSpPr>
        <a:xfrm>
          <a:off x="0" y="0"/>
          <a:ext cx="0" cy="0"/>
          <a:chOff x="0" y="0"/>
          <a:chExt cx="0" cy="0"/>
        </a:xfrm>
      </p:grpSpPr>
      <p:sp>
        <p:nvSpPr>
          <p:cNvPr id="729" name="Google Shape;729;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2" name="Google Shape;732;p4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3" name="Google Shape;73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5" name="Google Shape;73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7" name="Google Shape;747;p4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8" name="Google Shape;748;p40"/>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9" name="Google Shape;749;p40"/>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50" name="Google Shape;750;p40"/>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51" name="Google Shape;751;p40"/>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52" name="Google Shape;752;p40"/>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119" l="0" r="0" t="118"/>
          <a:stretch/>
        </p:blipFill>
        <p:spPr>
          <a:xfrm>
            <a:off x="7048950" y="910275"/>
            <a:ext cx="1828800" cy="3784798"/>
          </a:xfrm>
          <a:prstGeom prst="rect">
            <a:avLst/>
          </a:prstGeom>
          <a:noFill/>
          <a:ln>
            <a:noFill/>
          </a:ln>
        </p:spPr>
      </p:pic>
      <p:sp>
        <p:nvSpPr>
          <p:cNvPr id="28" name="Google Shape;28;p5"/>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5"/>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30" name="Google Shape;30;p5"/>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5"/>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34" name="Google Shape;34;p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 name="Google Shape;35;p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3" name="Shape 753"/>
        <p:cNvGrpSpPr/>
        <p:nvPr/>
      </p:nvGrpSpPr>
      <p:grpSpPr>
        <a:xfrm>
          <a:off x="0" y="0"/>
          <a:ext cx="0" cy="0"/>
          <a:chOff x="0" y="0"/>
          <a:chExt cx="0" cy="0"/>
        </a:xfrm>
      </p:grpSpPr>
      <p:sp>
        <p:nvSpPr>
          <p:cNvPr id="754" name="Google Shape;75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7" name="Google Shape;757;p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58" name="Google Shape;758;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0" name="Google Shape;76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5" name="Google Shape;775;p41"/>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76" name="Google Shape;77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7" name="Google Shape;777;p41"/>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778" name="Google Shape;77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9" name="Google Shape;779;p41"/>
          <p:cNvPicPr preferRelativeResize="0"/>
          <p:nvPr/>
        </p:nvPicPr>
        <p:blipFill rotWithShape="1">
          <a:blip r:embed="rId3">
            <a:alphaModFix/>
          </a:blip>
          <a:srcRect b="1389" l="0" r="0" t="1380"/>
          <a:stretch/>
        </p:blipFill>
        <p:spPr>
          <a:xfrm>
            <a:off x="429768" y="3794760"/>
            <a:ext cx="520980" cy="393192"/>
          </a:xfrm>
          <a:prstGeom prst="rect">
            <a:avLst/>
          </a:prstGeom>
          <a:noFill/>
          <a:ln>
            <a:noFill/>
          </a:ln>
        </p:spPr>
      </p:pic>
      <p:pic>
        <p:nvPicPr>
          <p:cNvPr id="780" name="Google Shape;78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1" name="Shape 781"/>
        <p:cNvGrpSpPr/>
        <p:nvPr/>
      </p:nvGrpSpPr>
      <p:grpSpPr>
        <a:xfrm>
          <a:off x="0" y="0"/>
          <a:ext cx="0" cy="0"/>
          <a:chOff x="0" y="0"/>
          <a:chExt cx="0" cy="0"/>
        </a:xfrm>
      </p:grpSpPr>
      <p:sp>
        <p:nvSpPr>
          <p:cNvPr id="782" name="Google Shape;78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5" name="Google Shape;785;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6" name="Google Shape;786;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87" name="Google Shape;787;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8" name="Google Shape;78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2" name="Google Shape;802;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3" name="Google Shape;803;p4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4" name="Google Shape;804;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5" name="Google Shape;805;p4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6" name="Google Shape;806;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7" name="Google Shape;807;p4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8" name="Google Shape;808;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9" name="Shape 809"/>
        <p:cNvGrpSpPr/>
        <p:nvPr/>
      </p:nvGrpSpPr>
      <p:grpSpPr>
        <a:xfrm>
          <a:off x="0" y="0"/>
          <a:ext cx="0" cy="0"/>
          <a:chOff x="0" y="0"/>
          <a:chExt cx="0" cy="0"/>
        </a:xfrm>
      </p:grpSpPr>
      <p:sp>
        <p:nvSpPr>
          <p:cNvPr id="810" name="Google Shape;81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3" name="Google Shape;813;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4" name="Google Shape;81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15" name="Google Shape;815;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6" name="Google Shape;81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0" name="Google Shape;830;p4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1" name="Google Shape;831;p43"/>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32" name="Google Shape;832;p43"/>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33" name="Google Shape;833;p43"/>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34" name="Google Shape;834;p43"/>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5" name="Google Shape;835;p43"/>
          <p:cNvPicPr preferRelativeResize="0"/>
          <p:nvPr/>
        </p:nvPicPr>
        <p:blipFill rotWithShape="1">
          <a:blip r:embed="rId2">
            <a:alphaModFix/>
          </a:blip>
          <a:srcRect b="2891" l="0" r="0" t="2883"/>
          <a:stretch/>
        </p:blipFill>
        <p:spPr>
          <a:xfrm>
            <a:off x="429768" y="3794760"/>
            <a:ext cx="520980" cy="393192"/>
          </a:xfrm>
          <a:prstGeom prst="rect">
            <a:avLst/>
          </a:prstGeom>
          <a:noFill/>
          <a:ln>
            <a:noFill/>
          </a:ln>
        </p:spPr>
      </p:pic>
      <p:pic>
        <p:nvPicPr>
          <p:cNvPr id="836" name="Google Shape;836;p43"/>
          <p:cNvPicPr preferRelativeResize="0"/>
          <p:nvPr/>
        </p:nvPicPr>
        <p:blipFill rotWithShape="1">
          <a:blip r:embed="rId2">
            <a:alphaModFix/>
          </a:blip>
          <a:srcRect b="2891"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7" name="Shape 837"/>
        <p:cNvGrpSpPr/>
        <p:nvPr/>
      </p:nvGrpSpPr>
      <p:grpSpPr>
        <a:xfrm>
          <a:off x="0" y="0"/>
          <a:ext cx="0" cy="0"/>
          <a:chOff x="0" y="0"/>
          <a:chExt cx="0" cy="0"/>
        </a:xfrm>
      </p:grpSpPr>
      <p:sp>
        <p:nvSpPr>
          <p:cNvPr id="838" name="Google Shape;838;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1" name="Google Shape;841;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2" name="Google Shape;842;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4" name="Google Shape;844;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8" name="Google Shape;848;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8" name="Google Shape;858;p44"/>
          <p:cNvPicPr preferRelativeResize="0"/>
          <p:nvPr/>
        </p:nvPicPr>
        <p:blipFill rotWithShape="1">
          <a:blip r:embed="rId2">
            <a:alphaModFix/>
          </a:blip>
          <a:srcRect b="1275" l="0" r="0" t="1276"/>
          <a:stretch/>
        </p:blipFill>
        <p:spPr>
          <a:xfrm>
            <a:off x="429768" y="1171588"/>
            <a:ext cx="521208" cy="396118"/>
          </a:xfrm>
          <a:prstGeom prst="rect">
            <a:avLst/>
          </a:prstGeom>
          <a:noFill/>
          <a:ln>
            <a:noFill/>
          </a:ln>
        </p:spPr>
      </p:pic>
      <p:pic>
        <p:nvPicPr>
          <p:cNvPr id="859" name="Google Shape;859;p44"/>
          <p:cNvPicPr preferRelativeResize="0"/>
          <p:nvPr/>
        </p:nvPicPr>
        <p:blipFill rotWithShape="1">
          <a:blip r:embed="rId2">
            <a:alphaModFix/>
          </a:blip>
          <a:srcRect b="1275" l="0" r="0" t="1276"/>
          <a:stretch/>
        </p:blipFill>
        <p:spPr>
          <a:xfrm>
            <a:off x="429768" y="1709650"/>
            <a:ext cx="521208" cy="396119"/>
          </a:xfrm>
          <a:prstGeom prst="rect">
            <a:avLst/>
          </a:prstGeom>
          <a:noFill/>
          <a:ln>
            <a:noFill/>
          </a:ln>
        </p:spPr>
      </p:pic>
      <p:pic>
        <p:nvPicPr>
          <p:cNvPr id="860" name="Google Shape;860;p44"/>
          <p:cNvPicPr preferRelativeResize="0"/>
          <p:nvPr/>
        </p:nvPicPr>
        <p:blipFill rotWithShape="1">
          <a:blip r:embed="rId2">
            <a:alphaModFix/>
          </a:blip>
          <a:srcRect b="1275" l="0" r="0" t="1276"/>
          <a:stretch/>
        </p:blipFill>
        <p:spPr>
          <a:xfrm>
            <a:off x="429768" y="2205600"/>
            <a:ext cx="521208" cy="396118"/>
          </a:xfrm>
          <a:prstGeom prst="rect">
            <a:avLst/>
          </a:prstGeom>
          <a:noFill/>
          <a:ln>
            <a:noFill/>
          </a:ln>
        </p:spPr>
      </p:pic>
      <p:pic>
        <p:nvPicPr>
          <p:cNvPr id="861" name="Google Shape;861;p44"/>
          <p:cNvPicPr preferRelativeResize="0"/>
          <p:nvPr/>
        </p:nvPicPr>
        <p:blipFill rotWithShape="1">
          <a:blip r:embed="rId2">
            <a:alphaModFix/>
          </a:blip>
          <a:srcRect b="1275" l="0" r="0" t="1276"/>
          <a:stretch/>
        </p:blipFill>
        <p:spPr>
          <a:xfrm>
            <a:off x="429768" y="2755163"/>
            <a:ext cx="521208" cy="396119"/>
          </a:xfrm>
          <a:prstGeom prst="rect">
            <a:avLst/>
          </a:prstGeom>
          <a:noFill/>
          <a:ln>
            <a:noFill/>
          </a:ln>
        </p:spPr>
      </p:pic>
      <p:pic>
        <p:nvPicPr>
          <p:cNvPr id="862" name="Google Shape;862;p44"/>
          <p:cNvPicPr preferRelativeResize="0"/>
          <p:nvPr/>
        </p:nvPicPr>
        <p:blipFill rotWithShape="1">
          <a:blip r:embed="rId2">
            <a:alphaModFix/>
          </a:blip>
          <a:srcRect b="1275" l="0" r="0" t="1276"/>
          <a:stretch/>
        </p:blipFill>
        <p:spPr>
          <a:xfrm>
            <a:off x="429768" y="3277788"/>
            <a:ext cx="521208" cy="396118"/>
          </a:xfrm>
          <a:prstGeom prst="rect">
            <a:avLst/>
          </a:prstGeom>
          <a:noFill/>
          <a:ln>
            <a:noFill/>
          </a:ln>
        </p:spPr>
      </p:pic>
      <p:pic>
        <p:nvPicPr>
          <p:cNvPr id="863" name="Google Shape;863;p44"/>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864" name="Google Shape;864;p44"/>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5" name="Shape 865"/>
        <p:cNvGrpSpPr/>
        <p:nvPr/>
      </p:nvGrpSpPr>
      <p:grpSpPr>
        <a:xfrm>
          <a:off x="0" y="0"/>
          <a:ext cx="0" cy="0"/>
          <a:chOff x="0" y="0"/>
          <a:chExt cx="0" cy="0"/>
        </a:xfrm>
      </p:grpSpPr>
      <p:sp>
        <p:nvSpPr>
          <p:cNvPr id="866" name="Google Shape;866;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8" name="Google Shape;868;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9" name="Google Shape;869;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70" name="Google Shape;870;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1" name="Google Shape;871;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8" name="Google Shape;888;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9" name="Google Shape;889;p45"/>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0" name="Google Shape;890;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1" name="Google Shape;891;p45"/>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892" name="Google Shape;892;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3" name="Google Shape;893;p45"/>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894" name="Google Shape;894;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5" name="Google Shape;895;p45"/>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6" name="Shape 896"/>
        <p:cNvGrpSpPr/>
        <p:nvPr/>
      </p:nvGrpSpPr>
      <p:grpSpPr>
        <a:xfrm>
          <a:off x="0" y="0"/>
          <a:ext cx="0" cy="0"/>
          <a:chOff x="0" y="0"/>
          <a:chExt cx="0" cy="0"/>
        </a:xfrm>
      </p:grpSpPr>
      <p:sp>
        <p:nvSpPr>
          <p:cNvPr id="897" name="Google Shape;89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9" name="Google Shape;899;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0" name="Google Shape;90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01" name="Google Shape;901;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2" name="Google Shape;90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3" name="Google Shape;91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9" name="Google Shape;91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0" name="Google Shape;920;p4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1" name="Google Shape;92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2" name="Google Shape;922;p4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3" name="Google Shape;92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4" name="Google Shape;924;p4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5" name="Google Shape;92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6" name="Google Shape;926;p4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7" name="Shape 927"/>
        <p:cNvGrpSpPr/>
        <p:nvPr/>
      </p:nvGrpSpPr>
      <p:grpSpPr>
        <a:xfrm>
          <a:off x="0" y="0"/>
          <a:ext cx="0" cy="0"/>
          <a:chOff x="0" y="0"/>
          <a:chExt cx="0" cy="0"/>
        </a:xfrm>
      </p:grpSpPr>
      <p:sp>
        <p:nvSpPr>
          <p:cNvPr id="928" name="Google Shape;92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0" name="Google Shape;930;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1" name="Google Shape;931;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32" name="Google Shape;932;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3" name="Google Shape;93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0" name="Google Shape;950;p4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1" name="Google Shape;951;p47"/>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52" name="Google Shape;952;p47"/>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53" name="Google Shape;953;p47"/>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54" name="Google Shape;954;p47"/>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5" name="Google Shape;955;p47"/>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6" name="Google Shape;956;p47"/>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7" name="Google Shape;957;p47"/>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8" name="Shape 958"/>
        <p:cNvGrpSpPr/>
        <p:nvPr/>
      </p:nvGrpSpPr>
      <p:grpSpPr>
        <a:xfrm>
          <a:off x="0" y="0"/>
          <a:ext cx="0" cy="0"/>
          <a:chOff x="0" y="0"/>
          <a:chExt cx="0" cy="0"/>
        </a:xfrm>
      </p:grpSpPr>
      <p:sp>
        <p:nvSpPr>
          <p:cNvPr id="959" name="Google Shape;95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1" name="Google Shape;961;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2" name="Google Shape;962;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63" name="Google Shape;963;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4" name="Google Shape;96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1" name="Google Shape;981;p48"/>
          <p:cNvPicPr preferRelativeResize="0"/>
          <p:nvPr/>
        </p:nvPicPr>
        <p:blipFill rotWithShape="1">
          <a:blip r:embed="rId2">
            <a:alphaModFix/>
          </a:blip>
          <a:srcRect b="1275" l="0" r="0" t="1276"/>
          <a:stretch/>
        </p:blipFill>
        <p:spPr>
          <a:xfrm>
            <a:off x="429768" y="1261872"/>
            <a:ext cx="475488" cy="361371"/>
          </a:xfrm>
          <a:prstGeom prst="rect">
            <a:avLst/>
          </a:prstGeom>
          <a:noFill/>
          <a:ln>
            <a:noFill/>
          </a:ln>
        </p:spPr>
      </p:pic>
      <p:pic>
        <p:nvPicPr>
          <p:cNvPr id="982" name="Google Shape;982;p48"/>
          <p:cNvPicPr preferRelativeResize="0"/>
          <p:nvPr/>
        </p:nvPicPr>
        <p:blipFill rotWithShape="1">
          <a:blip r:embed="rId2">
            <a:alphaModFix/>
          </a:blip>
          <a:srcRect b="1275" l="0" r="0" t="1276"/>
          <a:stretch/>
        </p:blipFill>
        <p:spPr>
          <a:xfrm>
            <a:off x="429768" y="1709928"/>
            <a:ext cx="475488" cy="361371"/>
          </a:xfrm>
          <a:prstGeom prst="rect">
            <a:avLst/>
          </a:prstGeom>
          <a:noFill/>
          <a:ln>
            <a:noFill/>
          </a:ln>
        </p:spPr>
      </p:pic>
      <p:pic>
        <p:nvPicPr>
          <p:cNvPr id="983" name="Google Shape;983;p48"/>
          <p:cNvPicPr preferRelativeResize="0"/>
          <p:nvPr/>
        </p:nvPicPr>
        <p:blipFill rotWithShape="1">
          <a:blip r:embed="rId2">
            <a:alphaModFix/>
          </a:blip>
          <a:srcRect b="1275" l="0" r="0" t="1276"/>
          <a:stretch/>
        </p:blipFill>
        <p:spPr>
          <a:xfrm>
            <a:off x="429768" y="2129247"/>
            <a:ext cx="475488" cy="361371"/>
          </a:xfrm>
          <a:prstGeom prst="rect">
            <a:avLst/>
          </a:prstGeom>
          <a:noFill/>
          <a:ln>
            <a:noFill/>
          </a:ln>
        </p:spPr>
      </p:pic>
      <p:pic>
        <p:nvPicPr>
          <p:cNvPr id="984" name="Google Shape;984;p48"/>
          <p:cNvPicPr preferRelativeResize="0"/>
          <p:nvPr/>
        </p:nvPicPr>
        <p:blipFill rotWithShape="1">
          <a:blip r:embed="rId2">
            <a:alphaModFix/>
          </a:blip>
          <a:srcRect b="1275" l="0" r="0" t="1276"/>
          <a:stretch/>
        </p:blipFill>
        <p:spPr>
          <a:xfrm>
            <a:off x="429768" y="2577303"/>
            <a:ext cx="475488" cy="361371"/>
          </a:xfrm>
          <a:prstGeom prst="rect">
            <a:avLst/>
          </a:prstGeom>
          <a:noFill/>
          <a:ln>
            <a:noFill/>
          </a:ln>
        </p:spPr>
      </p:pic>
      <p:pic>
        <p:nvPicPr>
          <p:cNvPr id="985" name="Google Shape;985;p48"/>
          <p:cNvPicPr preferRelativeResize="0"/>
          <p:nvPr/>
        </p:nvPicPr>
        <p:blipFill rotWithShape="1">
          <a:blip r:embed="rId2">
            <a:alphaModFix/>
          </a:blip>
          <a:srcRect b="1275" l="0" r="0" t="1276"/>
          <a:stretch/>
        </p:blipFill>
        <p:spPr>
          <a:xfrm>
            <a:off x="429768" y="2999232"/>
            <a:ext cx="475488" cy="361371"/>
          </a:xfrm>
          <a:prstGeom prst="rect">
            <a:avLst/>
          </a:prstGeom>
          <a:noFill/>
          <a:ln>
            <a:noFill/>
          </a:ln>
        </p:spPr>
      </p:pic>
      <p:pic>
        <p:nvPicPr>
          <p:cNvPr id="986" name="Google Shape;986;p48"/>
          <p:cNvPicPr preferRelativeResize="0"/>
          <p:nvPr/>
        </p:nvPicPr>
        <p:blipFill rotWithShape="1">
          <a:blip r:embed="rId2">
            <a:alphaModFix/>
          </a:blip>
          <a:srcRect b="1275" l="0" r="0" t="1276"/>
          <a:stretch/>
        </p:blipFill>
        <p:spPr>
          <a:xfrm>
            <a:off x="429768" y="3438144"/>
            <a:ext cx="475488" cy="361371"/>
          </a:xfrm>
          <a:prstGeom prst="rect">
            <a:avLst/>
          </a:prstGeom>
          <a:noFill/>
          <a:ln>
            <a:noFill/>
          </a:ln>
        </p:spPr>
      </p:pic>
      <p:pic>
        <p:nvPicPr>
          <p:cNvPr id="987" name="Google Shape;987;p48"/>
          <p:cNvPicPr preferRelativeResize="0"/>
          <p:nvPr/>
        </p:nvPicPr>
        <p:blipFill rotWithShape="1">
          <a:blip r:embed="rId2">
            <a:alphaModFix/>
          </a:blip>
          <a:srcRect b="1275" l="0" r="0" t="1276"/>
          <a:stretch/>
        </p:blipFill>
        <p:spPr>
          <a:xfrm>
            <a:off x="429768" y="3877056"/>
            <a:ext cx="475488" cy="361371"/>
          </a:xfrm>
          <a:prstGeom prst="rect">
            <a:avLst/>
          </a:prstGeom>
          <a:noFill/>
          <a:ln>
            <a:noFill/>
          </a:ln>
        </p:spPr>
      </p:pic>
      <p:pic>
        <p:nvPicPr>
          <p:cNvPr id="988" name="Google Shape;988;p48"/>
          <p:cNvPicPr preferRelativeResize="0"/>
          <p:nvPr/>
        </p:nvPicPr>
        <p:blipFill rotWithShape="1">
          <a:blip r:embed="rId2">
            <a:alphaModFix/>
          </a:blip>
          <a:srcRect b="1275"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9" name="Shape 989"/>
        <p:cNvGrpSpPr/>
        <p:nvPr/>
      </p:nvGrpSpPr>
      <p:grpSpPr>
        <a:xfrm>
          <a:off x="0" y="0"/>
          <a:ext cx="0" cy="0"/>
          <a:chOff x="0" y="0"/>
          <a:chExt cx="0" cy="0"/>
        </a:xfrm>
      </p:grpSpPr>
      <p:pic>
        <p:nvPicPr>
          <p:cNvPr id="990" name="Google Shape;990;p49"/>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991" name="Google Shape;991;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3" name="Google Shape;993;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4" name="Google Shape;994;p49"/>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995" name="Google Shape;995;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996" name="Google Shape;996;p49"/>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7" name="Shape 997"/>
        <p:cNvGrpSpPr/>
        <p:nvPr/>
      </p:nvGrpSpPr>
      <p:grpSpPr>
        <a:xfrm>
          <a:off x="0" y="0"/>
          <a:ext cx="0" cy="0"/>
          <a:chOff x="0" y="0"/>
          <a:chExt cx="0" cy="0"/>
        </a:xfrm>
      </p:grpSpPr>
      <p:pic>
        <p:nvPicPr>
          <p:cNvPr id="998" name="Google Shape;998;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9" name="Google Shape;99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Medium"/>
                <a:ea typeface="Roboto Medium"/>
                <a:cs typeface="Roboto Medium"/>
                <a:sym typeface="Roboto Medium"/>
              </a:rPr>
              <a:t>Time’s Up! </a:t>
            </a:r>
            <a:r>
              <a:rPr b="0" i="0" lang="en"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02" name="Google Shape;1002;p50"/>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0" l="0" r="0" t="0"/>
          <a:stretch/>
        </p:blipFill>
        <p:spPr>
          <a:xfrm>
            <a:off x="4286275" y="649650"/>
            <a:ext cx="827450" cy="4115237"/>
          </a:xfrm>
          <a:prstGeom prst="rect">
            <a:avLst/>
          </a:prstGeom>
          <a:noFill/>
          <a:ln>
            <a:noFill/>
          </a:ln>
        </p:spPr>
      </p:pic>
      <p:sp>
        <p:nvSpPr>
          <p:cNvPr id="38" name="Google Shape;38;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 name="Google Shape;39;p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0" name="Google Shape;40;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 name="Google Shape;4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System Hardening</a:t>
            </a:r>
            <a:endParaRPr b="0" i="0" sz="2100" u="none" cap="none" strike="noStrike">
              <a:solidFill>
                <a:srgbClr val="FFFFFF"/>
              </a:solidFill>
              <a:latin typeface="Roboto Light"/>
              <a:ea typeface="Roboto Light"/>
              <a:cs typeface="Roboto Light"/>
              <a:sym typeface="Roboto Light"/>
            </a:endParaRPr>
          </a:p>
        </p:txBody>
      </p:sp>
      <p:sp>
        <p:nvSpPr>
          <p:cNvPr id="45" name="Google Shape;45;p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Alarm</a:t>
            </a:r>
            <a:endParaRPr b="0" i="0" sz="2100" u="none" cap="none" strike="noStrike">
              <a:solidFill>
                <a:srgbClr val="FFFFFF"/>
              </a:solidFill>
              <a:latin typeface="Roboto Light"/>
              <a:ea typeface="Roboto Light"/>
              <a:cs typeface="Roboto Light"/>
              <a:sym typeface="Roboto Light"/>
            </a:endParaRPr>
          </a:p>
        </p:txBody>
      </p:sp>
      <p:sp>
        <p:nvSpPr>
          <p:cNvPr id="47" name="Google Shape;47;p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3" name="Shape 1003"/>
        <p:cNvGrpSpPr/>
        <p:nvPr/>
      </p:nvGrpSpPr>
      <p:grpSpPr>
        <a:xfrm>
          <a:off x="0" y="0"/>
          <a:ext cx="0" cy="0"/>
          <a:chOff x="0" y="0"/>
          <a:chExt cx="0" cy="0"/>
        </a:xfrm>
      </p:grpSpPr>
      <p:sp>
        <p:nvSpPr>
          <p:cNvPr id="1004" name="Google Shape;1004;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5" name="Google Shape;1005;p51"/>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6" name="Shape 1006"/>
        <p:cNvGrpSpPr/>
        <p:nvPr/>
      </p:nvGrpSpPr>
      <p:grpSpPr>
        <a:xfrm>
          <a:off x="0" y="0"/>
          <a:ext cx="0" cy="0"/>
          <a:chOff x="0" y="0"/>
          <a:chExt cx="0" cy="0"/>
        </a:xfrm>
      </p:grpSpPr>
      <p:sp>
        <p:nvSpPr>
          <p:cNvPr id="1007" name="Google Shape;1007;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8" name="Google Shape;1008;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9" name="Google Shape;1009;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10" name="Google Shape;1010;p52"/>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9" name="Shape 49"/>
        <p:cNvGrpSpPr/>
        <p:nvPr/>
      </p:nvGrpSpPr>
      <p:grpSpPr>
        <a:xfrm>
          <a:off x="0" y="0"/>
          <a:ext cx="0" cy="0"/>
          <a:chOff x="0" y="0"/>
          <a:chExt cx="0" cy="0"/>
        </a:xfrm>
      </p:grpSpPr>
      <p:pic>
        <p:nvPicPr>
          <p:cNvPr id="50" name="Google Shape;5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52" name="Google Shape;52;p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3" name="Google Shape;53;p7"/>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803"/>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56" name="Google Shape;56;p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58" name="Google Shape;58;p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59" name="Google Shape;59;p8"/>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0" name="Google Shape;60;p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63" name="Google Shape;63;p8"/>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4" name="Shape 64"/>
        <p:cNvGrpSpPr/>
        <p:nvPr/>
      </p:nvGrpSpPr>
      <p:grpSpPr>
        <a:xfrm>
          <a:off x="0" y="0"/>
          <a:ext cx="0" cy="0"/>
          <a:chOff x="0" y="0"/>
          <a:chExt cx="0" cy="0"/>
        </a:xfrm>
      </p:grpSpPr>
      <p:pic>
        <p:nvPicPr>
          <p:cNvPr id="65" name="Google Shape;65;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66" name="Google Shape;66;p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68" name="Google Shape;68;p9"/>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9" name="Google Shape;69;p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2" name="Google Shape;72;p9"/>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73" name="Google Shape;73;p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76" name="Google Shape;76;p1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 Boot Camp</a:t>
            </a:r>
            <a:endParaRPr b="0" i="0" sz="1800" u="none" cap="none" strike="noStrike">
              <a:solidFill>
                <a:srgbClr val="FFFFFF"/>
              </a:solidFill>
              <a:latin typeface="Roboto Medium"/>
              <a:ea typeface="Roboto Medium"/>
              <a:cs typeface="Roboto Medium"/>
              <a:sym typeface="Roboto Medium"/>
            </a:endParaRPr>
          </a:p>
        </p:txBody>
      </p:sp>
      <p:pic>
        <p:nvPicPr>
          <p:cNvPr id="78" name="Google Shape;78;p10"/>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79" name="Google Shape;79;p1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1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1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82" name="Google Shape;82;p10"/>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83" name="Google Shape;83;p1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Capstone Engagement</a:t>
            </a:r>
            <a:endParaRPr sz="3100">
              <a:latin typeface="Roboto"/>
              <a:ea typeface="Roboto"/>
              <a:cs typeface="Roboto"/>
              <a:sym typeface="Roboto"/>
            </a:endParaRPr>
          </a:p>
          <a:p>
            <a:pPr indent="0" lvl="0" marL="0" rtl="0" algn="ctr">
              <a:lnSpc>
                <a:spcPct val="100000"/>
              </a:lnSpc>
              <a:spcBef>
                <a:spcPts val="1000"/>
              </a:spcBef>
              <a:spcAft>
                <a:spcPts val="0"/>
              </a:spcAft>
              <a:buSzPts val="3100"/>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t>Created by : Chaitanya Sugathan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WebDav</a:t>
            </a:r>
            <a:r>
              <a:rPr lang="en">
                <a:solidFill>
                  <a:schemeClr val="dk1"/>
                </a:solidFill>
              </a:rPr>
              <a:t> Vulnerability</a:t>
            </a:r>
            <a:endParaRPr/>
          </a:p>
        </p:txBody>
      </p:sp>
      <p:sp>
        <p:nvSpPr>
          <p:cNvPr id="1139" name="Google Shape;1139;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t>Created by : Chaitanya Sugathan</a:t>
            </a:r>
            <a:endParaRPr/>
          </a:p>
        </p:txBody>
      </p:sp>
      <p:sp>
        <p:nvSpPr>
          <p:cNvPr id="1140" name="Google Shape;1140;p63"/>
          <p:cNvSpPr/>
          <p:nvPr/>
        </p:nvSpPr>
        <p:spPr>
          <a:xfrm flipH="1">
            <a:off x="706575" y="741450"/>
            <a:ext cx="3795900" cy="1656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3"/>
          <p:cNvSpPr txBox="1"/>
          <p:nvPr/>
        </p:nvSpPr>
        <p:spPr>
          <a:xfrm>
            <a:off x="592150" y="645150"/>
            <a:ext cx="3997200" cy="1267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local file system manager tool was used to access the Webdav directory on the remote directory and upload the php shell.</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142" name="Google Shape;1142;p63"/>
          <p:cNvGrpSpPr/>
          <p:nvPr/>
        </p:nvGrpSpPr>
        <p:grpSpPr>
          <a:xfrm rot="-5400423">
            <a:off x="120157" y="702349"/>
            <a:ext cx="504868" cy="584393"/>
            <a:chOff x="494245" y="1341849"/>
            <a:chExt cx="621300" cy="732414"/>
          </a:xfrm>
        </p:grpSpPr>
        <p:sp>
          <p:nvSpPr>
            <p:cNvPr id="1143" name="Google Shape;1143;p63"/>
            <p:cNvSpPr/>
            <p:nvPr/>
          </p:nvSpPr>
          <p:spPr>
            <a:xfrm rot="5400000">
              <a:off x="457195" y="1378899"/>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44" name="Google Shape;114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5" name="Google Shape;1145;p63"/>
          <p:cNvSpPr/>
          <p:nvPr/>
        </p:nvSpPr>
        <p:spPr>
          <a:xfrm rot="5400000">
            <a:off x="4943381" y="863263"/>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63"/>
          <p:cNvSpPr/>
          <p:nvPr/>
        </p:nvSpPr>
        <p:spPr>
          <a:xfrm flipH="1">
            <a:off x="5146250" y="805100"/>
            <a:ext cx="3614100" cy="1593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63"/>
          <p:cNvSpPr txBox="1"/>
          <p:nvPr/>
        </p:nvSpPr>
        <p:spPr>
          <a:xfrm>
            <a:off x="5146250" y="741450"/>
            <a:ext cx="3705000" cy="1267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msfvenom was used to generate a php reverse shell payload which was then moved to the webdav subdirectory using the file system manager.</a:t>
            </a:r>
            <a:endParaRPr b="0" i="0" sz="1200" u="none" cap="none" strike="noStrike">
              <a:solidFill>
                <a:srgbClr val="000000"/>
              </a:solidFill>
              <a:latin typeface="Roboto"/>
              <a:ea typeface="Roboto"/>
              <a:cs typeface="Roboto"/>
              <a:sym typeface="Roboto"/>
            </a:endParaRPr>
          </a:p>
        </p:txBody>
      </p:sp>
      <p:grpSp>
        <p:nvGrpSpPr>
          <p:cNvPr id="1148" name="Google Shape;1148;p63"/>
          <p:cNvGrpSpPr/>
          <p:nvPr/>
        </p:nvGrpSpPr>
        <p:grpSpPr>
          <a:xfrm>
            <a:off x="105918" y="1955427"/>
            <a:ext cx="533372" cy="533480"/>
            <a:chOff x="457200" y="1378813"/>
            <a:chExt cx="695400" cy="695450"/>
          </a:xfrm>
        </p:grpSpPr>
        <p:sp>
          <p:nvSpPr>
            <p:cNvPr id="1149" name="Google Shape;1149;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50" name="Google Shape;1150;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1" name="Google Shape;1151;p63"/>
          <p:cNvSpPr/>
          <p:nvPr/>
        </p:nvSpPr>
        <p:spPr>
          <a:xfrm flipH="1">
            <a:off x="256300" y="2532000"/>
            <a:ext cx="8575800" cy="2349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2" name="Google Shape;1152;p63"/>
          <p:cNvGrpSpPr/>
          <p:nvPr/>
        </p:nvGrpSpPr>
        <p:grpSpPr>
          <a:xfrm rot="-5400423">
            <a:off x="4542257" y="702349"/>
            <a:ext cx="504868" cy="584393"/>
            <a:chOff x="494245" y="1341849"/>
            <a:chExt cx="621300" cy="732414"/>
          </a:xfrm>
        </p:grpSpPr>
        <p:sp>
          <p:nvSpPr>
            <p:cNvPr id="1153" name="Google Shape;1153;p63"/>
            <p:cNvSpPr/>
            <p:nvPr/>
          </p:nvSpPr>
          <p:spPr>
            <a:xfrm rot="5400000">
              <a:off x="457195" y="1378899"/>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a:t>
              </a:r>
              <a:r>
                <a:rPr lang="en" sz="2100">
                  <a:solidFill>
                    <a:srgbClr val="FFFFFF"/>
                  </a:solidFill>
                  <a:latin typeface="Roboto Light"/>
                  <a:ea typeface="Roboto Light"/>
                  <a:cs typeface="Roboto Light"/>
                  <a:sym typeface="Roboto Light"/>
                </a:rPr>
                <a:t>2</a:t>
              </a:r>
              <a:endParaRPr b="0" i="0" sz="2100" u="none" cap="none" strike="noStrike">
                <a:solidFill>
                  <a:srgbClr val="FFFFFF"/>
                </a:solidFill>
                <a:latin typeface="Roboto Light"/>
                <a:ea typeface="Roboto Light"/>
                <a:cs typeface="Roboto Light"/>
                <a:sym typeface="Roboto Light"/>
              </a:endParaRPr>
            </a:p>
          </p:txBody>
        </p:sp>
        <p:sp>
          <p:nvSpPr>
            <p:cNvPr id="1154" name="Google Shape;115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5" name="Google Shape;1155;p63"/>
          <p:cNvSpPr/>
          <p:nvPr/>
        </p:nvSpPr>
        <p:spPr>
          <a:xfrm rot="5400000">
            <a:off x="533993" y="922188"/>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6" name="Google Shape;1156;p63"/>
          <p:cNvPicPr preferRelativeResize="0"/>
          <p:nvPr/>
        </p:nvPicPr>
        <p:blipFill>
          <a:blip r:embed="rId3">
            <a:alphaModFix/>
          </a:blip>
          <a:stretch>
            <a:fillRect/>
          </a:stretch>
        </p:blipFill>
        <p:spPr>
          <a:xfrm>
            <a:off x="1129475" y="2509588"/>
            <a:ext cx="6829425" cy="2295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a:t>
            </a:r>
            <a:r>
              <a:rPr lang="en">
                <a:solidFill>
                  <a:schemeClr val="dk1"/>
                </a:solidFill>
              </a:rPr>
              <a:t>Remote command execution vulnerability</a:t>
            </a:r>
            <a:endParaRPr>
              <a:solidFill>
                <a:schemeClr val="dk1"/>
              </a:solidFill>
            </a:endParaRPr>
          </a:p>
          <a:p>
            <a:pPr indent="0" lvl="0" marL="0" rtl="0" algn="l">
              <a:lnSpc>
                <a:spcPct val="100000"/>
              </a:lnSpc>
              <a:spcBef>
                <a:spcPts val="0"/>
              </a:spcBef>
              <a:spcAft>
                <a:spcPts val="0"/>
              </a:spcAft>
              <a:buSzPts val="2400"/>
              <a:buNone/>
            </a:pPr>
            <a:r>
              <a:t/>
            </a:r>
            <a:endParaRPr>
              <a:solidFill>
                <a:schemeClr val="dk1"/>
              </a:solidFill>
            </a:endParaRPr>
          </a:p>
        </p:txBody>
      </p:sp>
      <p:sp>
        <p:nvSpPr>
          <p:cNvPr id="1162" name="Google Shape;1162;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t>Created by : Chaitanya Sugathan</a:t>
            </a:r>
            <a:endParaRPr/>
          </a:p>
        </p:txBody>
      </p:sp>
      <p:sp>
        <p:nvSpPr>
          <p:cNvPr id="1163" name="Google Shape;1163;p64"/>
          <p:cNvSpPr/>
          <p:nvPr/>
        </p:nvSpPr>
        <p:spPr>
          <a:xfrm flipH="1">
            <a:off x="706575" y="741450"/>
            <a:ext cx="3795900" cy="1656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4"/>
          <p:cNvSpPr txBox="1"/>
          <p:nvPr/>
        </p:nvSpPr>
        <p:spPr>
          <a:xfrm>
            <a:off x="605925" y="805100"/>
            <a:ext cx="3997200" cy="1267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 php reverse shell payload was used to establish a reverse shell connection.</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Msfvenom -&gt; To create the reverse shell tcp payload</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Meterpreter -&gt; Establish reverse shell listener and establish connection</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165" name="Google Shape;1165;p64"/>
          <p:cNvGrpSpPr/>
          <p:nvPr/>
        </p:nvGrpSpPr>
        <p:grpSpPr>
          <a:xfrm rot="-5400423">
            <a:off x="120157" y="702349"/>
            <a:ext cx="504868" cy="584393"/>
            <a:chOff x="494245" y="1341849"/>
            <a:chExt cx="621300" cy="732414"/>
          </a:xfrm>
        </p:grpSpPr>
        <p:sp>
          <p:nvSpPr>
            <p:cNvPr id="1166" name="Google Shape;1166;p64"/>
            <p:cNvSpPr/>
            <p:nvPr/>
          </p:nvSpPr>
          <p:spPr>
            <a:xfrm rot="5400000">
              <a:off x="457195" y="1378899"/>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67" name="Google Shape;116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8" name="Google Shape;1168;p64"/>
          <p:cNvSpPr/>
          <p:nvPr/>
        </p:nvSpPr>
        <p:spPr>
          <a:xfrm rot="5400000">
            <a:off x="4943381" y="863263"/>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64"/>
          <p:cNvSpPr/>
          <p:nvPr/>
        </p:nvSpPr>
        <p:spPr>
          <a:xfrm flipH="1">
            <a:off x="5146250" y="805100"/>
            <a:ext cx="3614100" cy="1593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64"/>
          <p:cNvSpPr txBox="1"/>
          <p:nvPr/>
        </p:nvSpPr>
        <p:spPr>
          <a:xfrm>
            <a:off x="5146250" y="805100"/>
            <a:ext cx="3705000" cy="1267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attacker was able to establish a remote connection to the Target machine and execute commands </a:t>
            </a:r>
            <a:endParaRPr b="0" i="0" sz="1200" u="none" cap="none" strike="noStrike">
              <a:solidFill>
                <a:srgbClr val="000000"/>
              </a:solidFill>
              <a:latin typeface="Roboto"/>
              <a:ea typeface="Roboto"/>
              <a:cs typeface="Roboto"/>
              <a:sym typeface="Roboto"/>
            </a:endParaRPr>
          </a:p>
        </p:txBody>
      </p:sp>
      <p:grpSp>
        <p:nvGrpSpPr>
          <p:cNvPr id="1171" name="Google Shape;1171;p64"/>
          <p:cNvGrpSpPr/>
          <p:nvPr/>
        </p:nvGrpSpPr>
        <p:grpSpPr>
          <a:xfrm>
            <a:off x="105918" y="1955427"/>
            <a:ext cx="533372" cy="533480"/>
            <a:chOff x="457200" y="1378813"/>
            <a:chExt cx="695400" cy="695450"/>
          </a:xfrm>
        </p:grpSpPr>
        <p:sp>
          <p:nvSpPr>
            <p:cNvPr id="1172" name="Google Shape;1172;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73" name="Google Shape;1173;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4" name="Google Shape;1174;p64"/>
          <p:cNvSpPr/>
          <p:nvPr/>
        </p:nvSpPr>
        <p:spPr>
          <a:xfrm flipH="1">
            <a:off x="256300" y="2532000"/>
            <a:ext cx="8575800" cy="2349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5" name="Google Shape;1175;p64"/>
          <p:cNvGrpSpPr/>
          <p:nvPr/>
        </p:nvGrpSpPr>
        <p:grpSpPr>
          <a:xfrm rot="-5400423">
            <a:off x="4542257" y="702349"/>
            <a:ext cx="504868" cy="584393"/>
            <a:chOff x="494245" y="1341849"/>
            <a:chExt cx="621300" cy="732414"/>
          </a:xfrm>
        </p:grpSpPr>
        <p:sp>
          <p:nvSpPr>
            <p:cNvPr id="1176" name="Google Shape;1176;p64"/>
            <p:cNvSpPr/>
            <p:nvPr/>
          </p:nvSpPr>
          <p:spPr>
            <a:xfrm rot="5400000">
              <a:off x="457195" y="1378899"/>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a:t>
              </a:r>
              <a:r>
                <a:rPr lang="en" sz="2100">
                  <a:solidFill>
                    <a:srgbClr val="FFFFFF"/>
                  </a:solidFill>
                  <a:latin typeface="Roboto Light"/>
                  <a:ea typeface="Roboto Light"/>
                  <a:cs typeface="Roboto Light"/>
                  <a:sym typeface="Roboto Light"/>
                </a:rPr>
                <a:t>2</a:t>
              </a:r>
              <a:endParaRPr b="0" i="0" sz="2100" u="none" cap="none" strike="noStrike">
                <a:solidFill>
                  <a:srgbClr val="FFFFFF"/>
                </a:solidFill>
                <a:latin typeface="Roboto Light"/>
                <a:ea typeface="Roboto Light"/>
                <a:cs typeface="Roboto Light"/>
                <a:sym typeface="Roboto Light"/>
              </a:endParaRPr>
            </a:p>
          </p:txBody>
        </p:sp>
        <p:sp>
          <p:nvSpPr>
            <p:cNvPr id="1177" name="Google Shape;117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8" name="Google Shape;1178;p64"/>
          <p:cNvSpPr/>
          <p:nvPr/>
        </p:nvSpPr>
        <p:spPr>
          <a:xfrm rot="5400000">
            <a:off x="533993" y="922188"/>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9" name="Google Shape;1179;p64"/>
          <p:cNvPicPr preferRelativeResize="0"/>
          <p:nvPr/>
        </p:nvPicPr>
        <p:blipFill>
          <a:blip r:embed="rId3">
            <a:alphaModFix/>
          </a:blip>
          <a:stretch>
            <a:fillRect/>
          </a:stretch>
        </p:blipFill>
        <p:spPr>
          <a:xfrm>
            <a:off x="1009350" y="2862025"/>
            <a:ext cx="6896100" cy="159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5" name="Google Shape;1185;p65"/>
          <p:cNvSpPr txBox="1"/>
          <p:nvPr>
            <p:ph type="title"/>
          </p:nvPr>
        </p:nvSpPr>
        <p:spPr>
          <a:xfrm>
            <a:off x="274325" y="1687275"/>
            <a:ext cx="8595300" cy="88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86" name="Google Shape;1186;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Identifying the Port Scan</a:t>
            </a:r>
            <a:endParaRPr/>
          </a:p>
        </p:txBody>
      </p:sp>
      <p:sp>
        <p:nvSpPr>
          <p:cNvPr id="1192" name="Google Shape;1192;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t>Created by : Chaitanya Sugathan</a:t>
            </a:r>
            <a:endParaRPr/>
          </a:p>
        </p:txBody>
      </p:sp>
      <p:sp>
        <p:nvSpPr>
          <p:cNvPr id="1193" name="Google Shape;1193;p66"/>
          <p:cNvSpPr/>
          <p:nvPr/>
        </p:nvSpPr>
        <p:spPr>
          <a:xfrm>
            <a:off x="367350" y="669900"/>
            <a:ext cx="8409300" cy="3275100"/>
          </a:xfrm>
          <a:prstGeom prst="rect">
            <a:avLst/>
          </a:prstGeom>
          <a:solidFill>
            <a:srgbClr val="1D8BE6">
              <a:alpha val="145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Roboto"/>
              <a:ea typeface="Roboto"/>
              <a:cs typeface="Roboto"/>
              <a:sym typeface="Roboto"/>
            </a:endParaRPr>
          </a:p>
        </p:txBody>
      </p:sp>
      <p:sp>
        <p:nvSpPr>
          <p:cNvPr id="1194" name="Google Shape;1194;p66"/>
          <p:cNvSpPr txBox="1"/>
          <p:nvPr>
            <p:ph idx="1" type="subTitle"/>
          </p:nvPr>
        </p:nvSpPr>
        <p:spPr>
          <a:xfrm>
            <a:off x="328800" y="3891763"/>
            <a:ext cx="84864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What time did the port scan occur? - </a:t>
            </a:r>
            <a:r>
              <a:rPr b="1" i="1" lang="en" sz="1200"/>
              <a:t>Jan 19, 2021 @ 07:10:15 - Jan 19, 2021 @ 07:11:15</a:t>
            </a:r>
            <a:endParaRPr b="1" i="1" sz="1200"/>
          </a:p>
          <a:p>
            <a:pPr indent="-167640" lvl="0" marL="320040" rtl="0" algn="l">
              <a:lnSpc>
                <a:spcPct val="100000"/>
              </a:lnSpc>
              <a:spcBef>
                <a:spcPts val="0"/>
              </a:spcBef>
              <a:spcAft>
                <a:spcPts val="0"/>
              </a:spcAft>
              <a:buSzPts val="1200"/>
              <a:buChar char="●"/>
            </a:pPr>
            <a:r>
              <a:rPr lang="en" sz="1200"/>
              <a:t>How many packets were sent, and from which IP? - </a:t>
            </a:r>
            <a:r>
              <a:rPr b="1" i="1" lang="en" sz="1200"/>
              <a:t>There was 22,020 hits from IP 192.168.1.90</a:t>
            </a:r>
            <a:endParaRPr b="1" i="1" sz="1200"/>
          </a:p>
          <a:p>
            <a:pPr indent="-167640" lvl="0" marL="320040" rtl="0" algn="l">
              <a:lnSpc>
                <a:spcPct val="100000"/>
              </a:lnSpc>
              <a:spcBef>
                <a:spcPts val="0"/>
              </a:spcBef>
              <a:spcAft>
                <a:spcPts val="0"/>
              </a:spcAft>
              <a:buSzPts val="1200"/>
              <a:buChar char="●"/>
            </a:pPr>
            <a:r>
              <a:rPr lang="en" sz="1200"/>
              <a:t>What indicates that this was a port scan? - The hits were made to multiple ports; the source packet and destination packets were each 1 </a:t>
            </a:r>
            <a:r>
              <a:rPr lang="en" sz="1200"/>
              <a:t>indicating</a:t>
            </a:r>
            <a:r>
              <a:rPr lang="en" sz="1200"/>
              <a:t> that it was the attacker probing to find which ports on destination IP 192.168.1.105 were open.</a:t>
            </a:r>
            <a:endParaRPr sz="1200"/>
          </a:p>
        </p:txBody>
      </p:sp>
      <p:pic>
        <p:nvPicPr>
          <p:cNvPr id="1195" name="Google Shape;1195;p66"/>
          <p:cNvPicPr preferRelativeResize="0"/>
          <p:nvPr/>
        </p:nvPicPr>
        <p:blipFill rotWithShape="1">
          <a:blip r:embed="rId3">
            <a:alphaModFix/>
          </a:blip>
          <a:srcRect b="0" l="0" r="0" t="0"/>
          <a:stretch/>
        </p:blipFill>
        <p:spPr>
          <a:xfrm>
            <a:off x="367350" y="3944962"/>
            <a:ext cx="424701" cy="331225"/>
          </a:xfrm>
          <a:prstGeom prst="rect">
            <a:avLst/>
          </a:prstGeom>
          <a:noFill/>
          <a:ln>
            <a:noFill/>
          </a:ln>
        </p:spPr>
      </p:pic>
      <p:pic>
        <p:nvPicPr>
          <p:cNvPr id="1196" name="Google Shape;1196;p66"/>
          <p:cNvPicPr preferRelativeResize="0"/>
          <p:nvPr/>
        </p:nvPicPr>
        <p:blipFill>
          <a:blip r:embed="rId4">
            <a:alphaModFix/>
          </a:blip>
          <a:stretch>
            <a:fillRect/>
          </a:stretch>
        </p:blipFill>
        <p:spPr>
          <a:xfrm>
            <a:off x="1123950" y="752475"/>
            <a:ext cx="6896100" cy="308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Request for the Hidden Directory </a:t>
            </a:r>
            <a:endParaRPr>
              <a:solidFill>
                <a:schemeClr val="dk1"/>
              </a:solidFill>
            </a:endParaRPr>
          </a:p>
        </p:txBody>
      </p:sp>
      <p:sp>
        <p:nvSpPr>
          <p:cNvPr id="1202" name="Google Shape;1202;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203" name="Google Shape;1203;p67"/>
          <p:cNvSpPr/>
          <p:nvPr/>
        </p:nvSpPr>
        <p:spPr>
          <a:xfrm>
            <a:off x="367350" y="675850"/>
            <a:ext cx="8409300" cy="3176100"/>
          </a:xfrm>
          <a:prstGeom prst="rect">
            <a:avLst/>
          </a:prstGeom>
          <a:solidFill>
            <a:srgbClr val="1D8BE6">
              <a:alpha val="1450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04" name="Google Shape;1204;p67"/>
          <p:cNvSpPr txBox="1"/>
          <p:nvPr>
            <p:ph idx="1" type="subTitle"/>
          </p:nvPr>
        </p:nvSpPr>
        <p:spPr>
          <a:xfrm>
            <a:off x="367350" y="3898450"/>
            <a:ext cx="90870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b="1" lang="en" sz="1200"/>
              <a:t>What time did the request occur? How many requests were made?</a:t>
            </a:r>
            <a:endParaRPr b="1" sz="1200"/>
          </a:p>
          <a:p>
            <a:pPr indent="-304800" lvl="0" marL="914400" rtl="0" algn="l">
              <a:lnSpc>
                <a:spcPct val="100000"/>
              </a:lnSpc>
              <a:spcBef>
                <a:spcPts val="0"/>
              </a:spcBef>
              <a:spcAft>
                <a:spcPts val="0"/>
              </a:spcAft>
              <a:buSzPts val="1200"/>
              <a:buChar char="-"/>
            </a:pPr>
            <a:r>
              <a:rPr lang="en" sz="1200"/>
              <a:t>The requests were made on </a:t>
            </a:r>
            <a:r>
              <a:rPr b="1" i="1" lang="en" sz="1200"/>
              <a:t>Jan 19, 2021 between 7:17:00 - 7:19:00</a:t>
            </a:r>
            <a:endParaRPr b="1" i="1" sz="1200"/>
          </a:p>
          <a:p>
            <a:pPr indent="-304800" lvl="0" marL="914400" rtl="0" algn="l">
              <a:lnSpc>
                <a:spcPct val="100000"/>
              </a:lnSpc>
              <a:spcBef>
                <a:spcPts val="0"/>
              </a:spcBef>
              <a:spcAft>
                <a:spcPts val="0"/>
              </a:spcAft>
              <a:buSzPts val="1200"/>
              <a:buChar char="-"/>
            </a:pPr>
            <a:r>
              <a:rPr lang="en" sz="1200"/>
              <a:t>A total of </a:t>
            </a:r>
            <a:r>
              <a:rPr b="1" i="1" lang="en" sz="1200"/>
              <a:t>10,144 hits</a:t>
            </a:r>
            <a:r>
              <a:rPr lang="en" sz="1200"/>
              <a:t> were logged as accessing the </a:t>
            </a:r>
            <a:r>
              <a:rPr b="1" i="1" lang="en" sz="1200"/>
              <a:t>url path of the secret_folder</a:t>
            </a:r>
            <a:r>
              <a:rPr lang="en" sz="1200"/>
              <a:t> (hidden folder)</a:t>
            </a:r>
            <a:endParaRPr sz="1200"/>
          </a:p>
        </p:txBody>
      </p:sp>
      <p:pic>
        <p:nvPicPr>
          <p:cNvPr id="1205" name="Google Shape;1205;p67"/>
          <p:cNvPicPr preferRelativeResize="0"/>
          <p:nvPr/>
        </p:nvPicPr>
        <p:blipFill rotWithShape="1">
          <a:blip r:embed="rId3">
            <a:alphaModFix/>
          </a:blip>
          <a:srcRect b="0" l="0" r="0" t="0"/>
          <a:stretch/>
        </p:blipFill>
        <p:spPr>
          <a:xfrm>
            <a:off x="367350" y="3954587"/>
            <a:ext cx="424701" cy="331225"/>
          </a:xfrm>
          <a:prstGeom prst="rect">
            <a:avLst/>
          </a:prstGeom>
          <a:noFill/>
          <a:ln>
            <a:noFill/>
          </a:ln>
        </p:spPr>
      </p:pic>
      <p:pic>
        <p:nvPicPr>
          <p:cNvPr id="1206" name="Google Shape;1206;p67"/>
          <p:cNvPicPr preferRelativeResize="0"/>
          <p:nvPr/>
        </p:nvPicPr>
        <p:blipFill>
          <a:blip r:embed="rId4">
            <a:alphaModFix/>
          </a:blip>
          <a:stretch>
            <a:fillRect/>
          </a:stretch>
        </p:blipFill>
        <p:spPr>
          <a:xfrm>
            <a:off x="1238250" y="1071563"/>
            <a:ext cx="6896100" cy="225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Request for the Hidden Directory </a:t>
            </a:r>
            <a:r>
              <a:rPr lang="en" sz="1600">
                <a:solidFill>
                  <a:schemeClr val="dk1"/>
                </a:solidFill>
              </a:rPr>
              <a:t>(contd.. )</a:t>
            </a:r>
            <a:endParaRPr sz="1600">
              <a:solidFill>
                <a:schemeClr val="dk1"/>
              </a:solidFill>
            </a:endParaRPr>
          </a:p>
        </p:txBody>
      </p:sp>
      <p:sp>
        <p:nvSpPr>
          <p:cNvPr id="1212" name="Google Shape;1212;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213" name="Google Shape;1213;p68"/>
          <p:cNvSpPr/>
          <p:nvPr/>
        </p:nvSpPr>
        <p:spPr>
          <a:xfrm>
            <a:off x="367350" y="675850"/>
            <a:ext cx="8409300" cy="3176100"/>
          </a:xfrm>
          <a:prstGeom prst="rect">
            <a:avLst/>
          </a:prstGeom>
          <a:solidFill>
            <a:srgbClr val="1D8BE6">
              <a:alpha val="145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14" name="Google Shape;1214;p68"/>
          <p:cNvSpPr txBox="1"/>
          <p:nvPr>
            <p:ph idx="1" type="subTitle"/>
          </p:nvPr>
        </p:nvSpPr>
        <p:spPr>
          <a:xfrm>
            <a:off x="367350" y="3851900"/>
            <a:ext cx="90870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b="1" lang="en" sz="1200"/>
              <a:t>Which files were requested? What did they contain?</a:t>
            </a:r>
            <a:endParaRPr b="1" sz="1200"/>
          </a:p>
          <a:p>
            <a:pPr indent="0" lvl="3" marL="0" rtl="0" algn="l">
              <a:lnSpc>
                <a:spcPct val="100000"/>
              </a:lnSpc>
              <a:spcBef>
                <a:spcPts val="0"/>
              </a:spcBef>
              <a:spcAft>
                <a:spcPts val="0"/>
              </a:spcAft>
              <a:buSzPts val="1200"/>
              <a:buNone/>
            </a:pPr>
            <a:r>
              <a:rPr lang="en" sz="1200"/>
              <a:t>        	</a:t>
            </a:r>
            <a:r>
              <a:rPr lang="en" sz="1200"/>
              <a:t>- The file requested was connect_to_corp_server</a:t>
            </a:r>
            <a:endParaRPr sz="1200"/>
          </a:p>
          <a:p>
            <a:pPr indent="0" lvl="4" marL="0" rtl="0" algn="l">
              <a:lnSpc>
                <a:spcPct val="100000"/>
              </a:lnSpc>
              <a:spcBef>
                <a:spcPts val="0"/>
              </a:spcBef>
              <a:spcAft>
                <a:spcPts val="0"/>
              </a:spcAft>
              <a:buSzPts val="1200"/>
              <a:buNone/>
            </a:pPr>
            <a:r>
              <a:rPr lang="en" sz="1200"/>
              <a:t>           - This file contained Ryan’s password in hashed format. </a:t>
            </a:r>
            <a:endParaRPr sz="1200"/>
          </a:p>
          <a:p>
            <a:pPr indent="0" lvl="4" marL="0" rtl="0" algn="l">
              <a:lnSpc>
                <a:spcPct val="100000"/>
              </a:lnSpc>
              <a:spcBef>
                <a:spcPts val="0"/>
              </a:spcBef>
              <a:spcAft>
                <a:spcPts val="0"/>
              </a:spcAft>
              <a:buSzPts val="1200"/>
              <a:buNone/>
            </a:pPr>
            <a:r>
              <a:rPr lang="en" sz="1200"/>
              <a:t>           - This file also contained instructions on how to access the webdav directory and add new files</a:t>
            </a:r>
            <a:endParaRPr sz="1200"/>
          </a:p>
        </p:txBody>
      </p:sp>
      <p:pic>
        <p:nvPicPr>
          <p:cNvPr id="1215" name="Google Shape;1215;p68"/>
          <p:cNvPicPr preferRelativeResize="0"/>
          <p:nvPr/>
        </p:nvPicPr>
        <p:blipFill rotWithShape="1">
          <a:blip r:embed="rId3">
            <a:alphaModFix/>
          </a:blip>
          <a:srcRect b="0" l="0" r="0" t="0"/>
          <a:stretch/>
        </p:blipFill>
        <p:spPr>
          <a:xfrm>
            <a:off x="367350" y="3954587"/>
            <a:ext cx="424701" cy="331225"/>
          </a:xfrm>
          <a:prstGeom prst="rect">
            <a:avLst/>
          </a:prstGeom>
          <a:noFill/>
          <a:ln>
            <a:noFill/>
          </a:ln>
        </p:spPr>
      </p:pic>
      <p:pic>
        <p:nvPicPr>
          <p:cNvPr id="1216" name="Google Shape;1216;p68"/>
          <p:cNvPicPr preferRelativeResize="0"/>
          <p:nvPr/>
        </p:nvPicPr>
        <p:blipFill>
          <a:blip r:embed="rId4">
            <a:alphaModFix/>
          </a:blip>
          <a:stretch>
            <a:fillRect/>
          </a:stretch>
        </p:blipFill>
        <p:spPr>
          <a:xfrm>
            <a:off x="976350" y="706550"/>
            <a:ext cx="6896100" cy="311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Uncovering the Brute Force Attack</a:t>
            </a:r>
            <a:endParaRPr>
              <a:solidFill>
                <a:schemeClr val="dk1"/>
              </a:solidFill>
            </a:endParaRPr>
          </a:p>
        </p:txBody>
      </p:sp>
      <p:sp>
        <p:nvSpPr>
          <p:cNvPr id="1222" name="Google Shape;1222;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223" name="Google Shape;1223;p69"/>
          <p:cNvSpPr/>
          <p:nvPr/>
        </p:nvSpPr>
        <p:spPr>
          <a:xfrm>
            <a:off x="414975" y="741300"/>
            <a:ext cx="8409300" cy="2802000"/>
          </a:xfrm>
          <a:prstGeom prst="rect">
            <a:avLst/>
          </a:prstGeom>
          <a:solidFill>
            <a:srgbClr val="1D8BE6">
              <a:alpha val="1450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224" name="Google Shape;1224;p69"/>
          <p:cNvSpPr txBox="1"/>
          <p:nvPr>
            <p:ph idx="1" type="subTitle"/>
          </p:nvPr>
        </p:nvSpPr>
        <p:spPr>
          <a:xfrm>
            <a:off x="414975" y="3691325"/>
            <a:ext cx="84093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How many requests were made in the attack?</a:t>
            </a:r>
            <a:endParaRPr sz="1200"/>
          </a:p>
          <a:p>
            <a:pPr indent="0" lvl="0" marL="0" rtl="0" algn="l">
              <a:lnSpc>
                <a:spcPct val="100000"/>
              </a:lnSpc>
              <a:spcBef>
                <a:spcPts val="0"/>
              </a:spcBef>
              <a:spcAft>
                <a:spcPts val="0"/>
              </a:spcAft>
              <a:buNone/>
            </a:pPr>
            <a:r>
              <a:t/>
            </a:r>
            <a:endParaRPr sz="1200"/>
          </a:p>
          <a:p>
            <a:pPr indent="0" lvl="3" marL="0" rtl="0" algn="l">
              <a:lnSpc>
                <a:spcPct val="100000"/>
              </a:lnSpc>
              <a:spcBef>
                <a:spcPts val="0"/>
              </a:spcBef>
              <a:spcAft>
                <a:spcPts val="0"/>
              </a:spcAft>
              <a:buSzPts val="1200"/>
              <a:buNone/>
            </a:pPr>
            <a:r>
              <a:rPr lang="en" sz="1200"/>
              <a:t>              - </a:t>
            </a:r>
            <a:r>
              <a:rPr b="1" i="1" lang="en" sz="1200"/>
              <a:t>10,142 hits were made in total as part of the brute force attack</a:t>
            </a:r>
            <a:endParaRPr b="1" i="1" sz="1200"/>
          </a:p>
        </p:txBody>
      </p:sp>
      <p:pic>
        <p:nvPicPr>
          <p:cNvPr id="1225" name="Google Shape;1225;p69"/>
          <p:cNvPicPr preferRelativeResize="0"/>
          <p:nvPr/>
        </p:nvPicPr>
        <p:blipFill rotWithShape="1">
          <a:blip r:embed="rId3">
            <a:alphaModFix/>
          </a:blip>
          <a:srcRect b="0" l="0" r="0" t="0"/>
          <a:stretch/>
        </p:blipFill>
        <p:spPr>
          <a:xfrm>
            <a:off x="414975" y="3691337"/>
            <a:ext cx="424701" cy="331225"/>
          </a:xfrm>
          <a:prstGeom prst="rect">
            <a:avLst/>
          </a:prstGeom>
          <a:noFill/>
          <a:ln>
            <a:noFill/>
          </a:ln>
        </p:spPr>
      </p:pic>
      <p:pic>
        <p:nvPicPr>
          <p:cNvPr id="1226" name="Google Shape;1226;p69"/>
          <p:cNvPicPr preferRelativeResize="0"/>
          <p:nvPr/>
        </p:nvPicPr>
        <p:blipFill>
          <a:blip r:embed="rId4">
            <a:alphaModFix/>
          </a:blip>
          <a:stretch>
            <a:fillRect/>
          </a:stretch>
        </p:blipFill>
        <p:spPr>
          <a:xfrm>
            <a:off x="1063500" y="874650"/>
            <a:ext cx="6896100" cy="251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Uncovering the Brute Force Attack   </a:t>
            </a:r>
            <a:r>
              <a:rPr lang="en" sz="1600">
                <a:solidFill>
                  <a:schemeClr val="dk1"/>
                </a:solidFill>
              </a:rPr>
              <a:t>(contd.. )</a:t>
            </a:r>
            <a:endParaRPr>
              <a:solidFill>
                <a:schemeClr val="dk1"/>
              </a:solidFill>
            </a:endParaRPr>
          </a:p>
        </p:txBody>
      </p:sp>
      <p:sp>
        <p:nvSpPr>
          <p:cNvPr id="1232" name="Google Shape;1232;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233" name="Google Shape;1233;p70"/>
          <p:cNvSpPr/>
          <p:nvPr/>
        </p:nvSpPr>
        <p:spPr>
          <a:xfrm>
            <a:off x="414975" y="889325"/>
            <a:ext cx="8409300" cy="2802000"/>
          </a:xfrm>
          <a:prstGeom prst="rect">
            <a:avLst/>
          </a:prstGeom>
          <a:solidFill>
            <a:srgbClr val="1D8BE6">
              <a:alpha val="145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234" name="Google Shape;1234;p70"/>
          <p:cNvSpPr txBox="1"/>
          <p:nvPr>
            <p:ph idx="1" type="subTitle"/>
          </p:nvPr>
        </p:nvSpPr>
        <p:spPr>
          <a:xfrm>
            <a:off x="414975" y="3691325"/>
            <a:ext cx="8409300" cy="9717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t/>
            </a:r>
            <a:endParaRPr sz="1200"/>
          </a:p>
          <a:p>
            <a:pPr indent="-167640" lvl="0" marL="320040" rtl="0" algn="l">
              <a:lnSpc>
                <a:spcPct val="100000"/>
              </a:lnSpc>
              <a:spcBef>
                <a:spcPts val="0"/>
              </a:spcBef>
              <a:spcAft>
                <a:spcPts val="0"/>
              </a:spcAft>
              <a:buSzPts val="1200"/>
              <a:buChar char="●"/>
            </a:pPr>
            <a:r>
              <a:rPr lang="en" sz="1200"/>
              <a:t>How many requests had been made before the attacker discovered the password?</a:t>
            </a:r>
            <a:endParaRPr sz="1200"/>
          </a:p>
          <a:p>
            <a:pPr indent="0" lvl="0" marL="0" rtl="0" algn="l">
              <a:lnSpc>
                <a:spcPct val="100000"/>
              </a:lnSpc>
              <a:spcBef>
                <a:spcPts val="0"/>
              </a:spcBef>
              <a:spcAft>
                <a:spcPts val="0"/>
              </a:spcAft>
              <a:buNone/>
            </a:pPr>
            <a:r>
              <a:t/>
            </a:r>
            <a:endParaRPr sz="1200"/>
          </a:p>
          <a:p>
            <a:pPr indent="-304800" lvl="0" marL="914400" rtl="0" algn="l">
              <a:lnSpc>
                <a:spcPct val="100000"/>
              </a:lnSpc>
              <a:spcBef>
                <a:spcPts val="0"/>
              </a:spcBef>
              <a:spcAft>
                <a:spcPts val="0"/>
              </a:spcAft>
              <a:buSzPts val="1200"/>
              <a:buChar char="-"/>
            </a:pPr>
            <a:r>
              <a:rPr b="1" i="1" lang="en" sz="1200"/>
              <a:t>10,141 hits were made before the attacker discovered the password</a:t>
            </a:r>
            <a:endParaRPr b="1" i="1" sz="1200"/>
          </a:p>
        </p:txBody>
      </p:sp>
      <p:pic>
        <p:nvPicPr>
          <p:cNvPr id="1235" name="Google Shape;1235;p70"/>
          <p:cNvPicPr preferRelativeResize="0"/>
          <p:nvPr/>
        </p:nvPicPr>
        <p:blipFill rotWithShape="1">
          <a:blip r:embed="rId3">
            <a:alphaModFix/>
          </a:blip>
          <a:srcRect b="0" l="0" r="0" t="0"/>
          <a:stretch/>
        </p:blipFill>
        <p:spPr>
          <a:xfrm>
            <a:off x="414975" y="3691337"/>
            <a:ext cx="424701" cy="331225"/>
          </a:xfrm>
          <a:prstGeom prst="rect">
            <a:avLst/>
          </a:prstGeom>
          <a:noFill/>
          <a:ln>
            <a:noFill/>
          </a:ln>
        </p:spPr>
      </p:pic>
      <p:pic>
        <p:nvPicPr>
          <p:cNvPr id="1236" name="Google Shape;1236;p70"/>
          <p:cNvPicPr preferRelativeResize="0"/>
          <p:nvPr/>
        </p:nvPicPr>
        <p:blipFill>
          <a:blip r:embed="rId4">
            <a:alphaModFix/>
          </a:blip>
          <a:stretch>
            <a:fillRect/>
          </a:stretch>
        </p:blipFill>
        <p:spPr>
          <a:xfrm>
            <a:off x="1015875" y="1075875"/>
            <a:ext cx="6896100" cy="2524125"/>
          </a:xfrm>
          <a:prstGeom prst="rect">
            <a:avLst/>
          </a:prstGeom>
          <a:noFill/>
          <a:ln>
            <a:noFill/>
          </a:ln>
        </p:spPr>
      </p:pic>
      <p:sp>
        <p:nvSpPr>
          <p:cNvPr id="1237" name="Google Shape;1237;p70"/>
          <p:cNvSpPr txBox="1"/>
          <p:nvPr/>
        </p:nvSpPr>
        <p:spPr>
          <a:xfrm>
            <a:off x="414975" y="584350"/>
            <a:ext cx="16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FAILURE COUNT</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WebDAV Connection</a:t>
            </a:r>
            <a:endParaRPr>
              <a:solidFill>
                <a:schemeClr val="dk1"/>
              </a:solidFill>
            </a:endParaRPr>
          </a:p>
        </p:txBody>
      </p:sp>
      <p:sp>
        <p:nvSpPr>
          <p:cNvPr id="1243" name="Google Shape;1243;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244" name="Google Shape;1244;p71"/>
          <p:cNvSpPr/>
          <p:nvPr/>
        </p:nvSpPr>
        <p:spPr>
          <a:xfrm>
            <a:off x="367350" y="715850"/>
            <a:ext cx="8409300" cy="3136200"/>
          </a:xfrm>
          <a:prstGeom prst="rect">
            <a:avLst/>
          </a:prstGeom>
          <a:solidFill>
            <a:srgbClr val="1D8BE6">
              <a:alpha val="1450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245" name="Google Shape;1245;p71"/>
          <p:cNvSpPr txBox="1"/>
          <p:nvPr>
            <p:ph idx="1" type="subTitle"/>
          </p:nvPr>
        </p:nvSpPr>
        <p:spPr>
          <a:xfrm>
            <a:off x="367350" y="3898425"/>
            <a:ext cx="84093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How many requests were made to this directory?</a:t>
            </a:r>
            <a:endParaRPr sz="1200"/>
          </a:p>
          <a:p>
            <a:pPr indent="0" lvl="3" marL="0" rtl="0" algn="l">
              <a:lnSpc>
                <a:spcPct val="100000"/>
              </a:lnSpc>
              <a:spcBef>
                <a:spcPts val="0"/>
              </a:spcBef>
              <a:spcAft>
                <a:spcPts val="0"/>
              </a:spcAft>
              <a:buSzPts val="1200"/>
              <a:buNone/>
            </a:pPr>
            <a:r>
              <a:rPr lang="en" sz="1200"/>
              <a:t>           -   </a:t>
            </a:r>
            <a:r>
              <a:rPr b="1" i="1" lang="en" sz="1200"/>
              <a:t>107 requests were made to this directory </a:t>
            </a:r>
            <a:endParaRPr b="1" i="1" sz="1200"/>
          </a:p>
          <a:p>
            <a:pPr indent="-167640" lvl="0" marL="320040" rtl="0" algn="l">
              <a:lnSpc>
                <a:spcPct val="100000"/>
              </a:lnSpc>
              <a:spcBef>
                <a:spcPts val="0"/>
              </a:spcBef>
              <a:spcAft>
                <a:spcPts val="0"/>
              </a:spcAft>
              <a:buSzPts val="1200"/>
              <a:buChar char="●"/>
            </a:pPr>
            <a:r>
              <a:rPr lang="en" sz="1200"/>
              <a:t>Which files were requested?</a:t>
            </a:r>
            <a:endParaRPr sz="1200"/>
          </a:p>
          <a:p>
            <a:pPr indent="0" lvl="2" marL="0" rtl="0" algn="l">
              <a:lnSpc>
                <a:spcPct val="100000"/>
              </a:lnSpc>
              <a:spcBef>
                <a:spcPts val="0"/>
              </a:spcBef>
              <a:spcAft>
                <a:spcPts val="0"/>
              </a:spcAft>
              <a:buSzPts val="1200"/>
              <a:buNone/>
            </a:pPr>
            <a:r>
              <a:rPr lang="en" sz="1200"/>
              <a:t>           -    Files requested were : </a:t>
            </a:r>
            <a:r>
              <a:rPr b="1" i="1" lang="en" sz="1200"/>
              <a:t>shell.php, myshell.php (copy of shell.php) and passwd.dav</a:t>
            </a:r>
            <a:endParaRPr b="1" i="1" sz="1200"/>
          </a:p>
        </p:txBody>
      </p:sp>
      <p:pic>
        <p:nvPicPr>
          <p:cNvPr id="1246" name="Google Shape;1246;p71"/>
          <p:cNvPicPr preferRelativeResize="0"/>
          <p:nvPr/>
        </p:nvPicPr>
        <p:blipFill rotWithShape="1">
          <a:blip r:embed="rId3">
            <a:alphaModFix/>
          </a:blip>
          <a:srcRect b="0" l="0" r="0" t="0"/>
          <a:stretch/>
        </p:blipFill>
        <p:spPr>
          <a:xfrm>
            <a:off x="367350" y="4006962"/>
            <a:ext cx="424701" cy="331225"/>
          </a:xfrm>
          <a:prstGeom prst="rect">
            <a:avLst/>
          </a:prstGeom>
          <a:noFill/>
          <a:ln>
            <a:noFill/>
          </a:ln>
        </p:spPr>
      </p:pic>
      <p:pic>
        <p:nvPicPr>
          <p:cNvPr id="1247" name="Google Shape;1247;p71"/>
          <p:cNvPicPr preferRelativeResize="0"/>
          <p:nvPr/>
        </p:nvPicPr>
        <p:blipFill>
          <a:blip r:embed="rId4">
            <a:alphaModFix/>
          </a:blip>
          <a:stretch>
            <a:fillRect/>
          </a:stretch>
        </p:blipFill>
        <p:spPr>
          <a:xfrm>
            <a:off x="1023938" y="740900"/>
            <a:ext cx="6886575" cy="3086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pic>
        <p:nvPicPr>
          <p:cNvPr id="1252" name="Google Shape;1252;p7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53" name="Google Shape;1253;p72"/>
          <p:cNvSpPr txBox="1"/>
          <p:nvPr>
            <p:ph type="title"/>
          </p:nvPr>
        </p:nvSpPr>
        <p:spPr>
          <a:xfrm>
            <a:off x="274325" y="1631275"/>
            <a:ext cx="85953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54" name="Google Shape;1254;p7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025" name="Google Shape;1025;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Network Topology</a:t>
            </a:r>
            <a:endParaRPr b="1" i="0" sz="1800" u="none" cap="none" strike="noStrike">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Red Team</a:t>
            </a:r>
            <a:r>
              <a:rPr b="0" i="0" lang="en" sz="1800" u="none" cap="none" strike="noStrike">
                <a:solidFill>
                  <a:schemeClr val="dk1"/>
                </a:solidFill>
                <a:latin typeface="Roboto"/>
                <a:ea typeface="Roboto"/>
                <a:cs typeface="Roboto"/>
                <a:sym typeface="Roboto"/>
              </a:rPr>
              <a:t>: Security Assessment</a:t>
            </a:r>
            <a:endParaRPr b="0" i="0" sz="1800" u="none" cap="none" strike="noStrike">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Blue Team</a:t>
            </a:r>
            <a:r>
              <a:rPr b="0" i="0" lang="en" sz="1800" u="none" cap="none" strike="noStrike">
                <a:solidFill>
                  <a:schemeClr val="dk1"/>
                </a:solidFill>
                <a:latin typeface="Roboto"/>
                <a:ea typeface="Roboto"/>
                <a:cs typeface="Roboto"/>
                <a:sym typeface="Roboto"/>
              </a:rPr>
              <a:t>: Log Analysis and Attack Characterization</a:t>
            </a:r>
            <a:endParaRPr b="0" i="0" sz="1800" u="none" cap="none" strike="noStrike">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Hardening</a:t>
            </a:r>
            <a:r>
              <a:rPr b="0" i="0" lang="en" sz="1800" u="none" cap="none" strike="noStrike">
                <a:solidFill>
                  <a:schemeClr val="dk1"/>
                </a:solidFill>
                <a:latin typeface="Roboto"/>
                <a:ea typeface="Roboto"/>
                <a:cs typeface="Roboto"/>
                <a:sym typeface="Roboto"/>
              </a:rPr>
              <a:t>: Proposed Alarms and Mitigation Strategies</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Blocking the Port Scan</a:t>
            </a:r>
            <a:endParaRPr/>
          </a:p>
        </p:txBody>
      </p:sp>
      <p:sp>
        <p:nvSpPr>
          <p:cNvPr id="1260" name="Google Shape;1260;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t>Created by : Chaitanya Sugathan</a:t>
            </a:r>
            <a:endParaRPr/>
          </a:p>
        </p:txBody>
      </p:sp>
      <p:sp>
        <p:nvSpPr>
          <p:cNvPr id="1261" name="Google Shape;1261;p73"/>
          <p:cNvSpPr txBox="1"/>
          <p:nvPr>
            <p:ph idx="2" type="subTitle"/>
          </p:nvPr>
        </p:nvSpPr>
        <p:spPr>
          <a:xfrm>
            <a:off x="-12300" y="1602450"/>
            <a:ext cx="4298400" cy="30513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Alarm can be configured to monitor for simple thresholds and patterns, such as number of ports connected to from a single origin over a period of time</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A threshold of 20 connections per second can be set at IP level. The alarm is activated once the </a:t>
            </a:r>
            <a:r>
              <a:rPr lang="en" sz="1400"/>
              <a:t>threshold</a:t>
            </a:r>
            <a:r>
              <a:rPr lang="en" sz="1400"/>
              <a:t> is crossed. This alert will be activated even if the connections are over a range of port numbers.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p:txBody>
      </p:sp>
      <p:sp>
        <p:nvSpPr>
          <p:cNvPr id="1262" name="Google Shape;1262;p73"/>
          <p:cNvSpPr txBox="1"/>
          <p:nvPr>
            <p:ph idx="3" type="subTitle"/>
          </p:nvPr>
        </p:nvSpPr>
        <p:spPr>
          <a:xfrm>
            <a:off x="4286100" y="1604700"/>
            <a:ext cx="4710900" cy="3301800"/>
          </a:xfrm>
          <a:prstGeom prst="rect">
            <a:avLst/>
          </a:prstGeom>
          <a:noFill/>
          <a:ln>
            <a:noFill/>
          </a:ln>
        </p:spPr>
        <p:txBody>
          <a:bodyPr anchorCtr="0" anchor="t" bIns="0" lIns="457200" spcFirstLastPara="1" rIns="457200" wrap="square" tIns="0">
            <a:noAutofit/>
          </a:bodyPr>
          <a:lstStyle/>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All the ports are closed by default. Only the ports which need to accept traffic are then opened, subject to requirement.</a:t>
            </a:r>
            <a:endParaRPr sz="1400"/>
          </a:p>
          <a:p>
            <a:pPr indent="-317500" lvl="0" marL="457200" rtl="0" algn="l">
              <a:lnSpc>
                <a:spcPct val="115000"/>
              </a:lnSpc>
              <a:spcBef>
                <a:spcPts val="0"/>
              </a:spcBef>
              <a:spcAft>
                <a:spcPts val="0"/>
              </a:spcAft>
              <a:buSzPts val="1400"/>
              <a:buChar char="-"/>
            </a:pPr>
            <a:r>
              <a:rPr lang="en" sz="1400"/>
              <a:t>IDS or IPS systems are integrated with the network to detect the port scans (and take action).</a:t>
            </a:r>
            <a:endParaRPr sz="1400"/>
          </a:p>
          <a:p>
            <a:pPr indent="-317500" lvl="0" marL="457200" rtl="0" algn="l">
              <a:lnSpc>
                <a:spcPct val="115000"/>
              </a:lnSpc>
              <a:spcBef>
                <a:spcPts val="0"/>
              </a:spcBef>
              <a:spcAft>
                <a:spcPts val="0"/>
              </a:spcAft>
              <a:buSzPts val="1400"/>
              <a:buChar char="-"/>
            </a:pPr>
            <a:r>
              <a:rPr lang="en" sz="1400"/>
              <a:t>Firewall rules are configured to route traffic from a malicious source to ‘honey pots’ or empty hosts. These rules get triggered when alarm is set-off (and the malicious IP has been identified).</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Finding the Request for the Hidden Directory</a:t>
            </a:r>
            <a:endParaRPr/>
          </a:p>
        </p:txBody>
      </p:sp>
      <p:sp>
        <p:nvSpPr>
          <p:cNvPr id="1268" name="Google Shape;1268;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269" name="Google Shape;1269;p74"/>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Alarms can be configured to detect unauthorized access to the hidden directory </a:t>
            </a:r>
            <a:r>
              <a:rPr i="1" lang="en" sz="1300"/>
              <a:t>(url.original:&lt;hidden directory path&gt;)</a:t>
            </a:r>
            <a:endParaRPr i="1" sz="1300"/>
          </a:p>
          <a:p>
            <a:pPr indent="0" lvl="0" marL="0" rtl="0" algn="l">
              <a:lnSpc>
                <a:spcPct val="115000"/>
              </a:lnSpc>
              <a:spcBef>
                <a:spcPts val="0"/>
              </a:spcBef>
              <a:spcAft>
                <a:spcPts val="0"/>
              </a:spcAft>
              <a:buSzPts val="1400"/>
              <a:buNone/>
            </a:pPr>
            <a:r>
              <a:t/>
            </a:r>
            <a:endParaRPr sz="1400"/>
          </a:p>
          <a:p>
            <a:pPr indent="-317500" lvl="0" marL="457200" rtl="0" algn="l">
              <a:lnSpc>
                <a:spcPct val="115000"/>
              </a:lnSpc>
              <a:spcBef>
                <a:spcPts val="0"/>
              </a:spcBef>
              <a:spcAft>
                <a:spcPts val="0"/>
              </a:spcAft>
              <a:buSzPts val="1400"/>
              <a:buChar char="-"/>
            </a:pPr>
            <a:r>
              <a:rPr lang="en" sz="1400"/>
              <a:t>All attempts to access from outside the network should be detected and flagged</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Since the directory contains sensitive information, the alarm threshold will be 1 attempt to access the directory.</a:t>
            </a:r>
            <a:endParaRPr sz="1400"/>
          </a:p>
          <a:p>
            <a:pPr indent="0" lvl="0" marL="0" rtl="0" algn="l">
              <a:lnSpc>
                <a:spcPct val="115000"/>
              </a:lnSpc>
              <a:spcBef>
                <a:spcPts val="0"/>
              </a:spcBef>
              <a:spcAft>
                <a:spcPts val="0"/>
              </a:spcAft>
              <a:buSzPts val="1400"/>
              <a:buNone/>
            </a:pPr>
            <a:r>
              <a:t/>
            </a:r>
            <a:endParaRPr sz="1400"/>
          </a:p>
        </p:txBody>
      </p:sp>
      <p:sp>
        <p:nvSpPr>
          <p:cNvPr id="1270" name="Google Shape;1270;p74"/>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1400"/>
          </a:p>
          <a:p>
            <a:pPr indent="-317500" lvl="0" marL="457200" rtl="0" algn="l">
              <a:lnSpc>
                <a:spcPct val="115000"/>
              </a:lnSpc>
              <a:spcBef>
                <a:spcPts val="0"/>
              </a:spcBef>
              <a:spcAft>
                <a:spcPts val="0"/>
              </a:spcAft>
              <a:buSzPts val="1400"/>
              <a:buChar char="-"/>
            </a:pPr>
            <a:r>
              <a:rPr lang="en" sz="1400"/>
              <a:t>Ensure that the directory traversal is blocked from the web browser.</a:t>
            </a:r>
            <a:endParaRPr sz="1400"/>
          </a:p>
          <a:p>
            <a:pPr indent="-317500" lvl="0" marL="457200" rtl="0" algn="l">
              <a:lnSpc>
                <a:spcPct val="115000"/>
              </a:lnSpc>
              <a:spcBef>
                <a:spcPts val="0"/>
              </a:spcBef>
              <a:spcAft>
                <a:spcPts val="0"/>
              </a:spcAft>
              <a:buSzPts val="1400"/>
              <a:buChar char="-"/>
            </a:pPr>
            <a:r>
              <a:rPr lang="en" sz="1400"/>
              <a:t>Ensure that complex passwords are used, which are hard to crack using brute force attack tools.</a:t>
            </a:r>
            <a:endParaRPr sz="1400"/>
          </a:p>
          <a:p>
            <a:pPr indent="-317500" lvl="0" marL="457200" rtl="0" algn="l">
              <a:lnSpc>
                <a:spcPct val="115000"/>
              </a:lnSpc>
              <a:spcBef>
                <a:spcPts val="0"/>
              </a:spcBef>
              <a:spcAft>
                <a:spcPts val="0"/>
              </a:spcAft>
              <a:buSzPts val="1400"/>
              <a:buChar char="-"/>
            </a:pPr>
            <a:r>
              <a:rPr lang="en" sz="1400"/>
              <a:t>Try to avoid storing sensitive files on the web server, rather use file vaults or secure document repositories to store such documents</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Preventing Brute Force Attacks</a:t>
            </a:r>
            <a:endParaRPr/>
          </a:p>
        </p:txBody>
      </p:sp>
      <p:sp>
        <p:nvSpPr>
          <p:cNvPr id="1276" name="Google Shape;1276;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277" name="Google Shape;1277;p75"/>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317500" lvl="0" marL="457200" rtl="0" algn="l">
              <a:lnSpc>
                <a:spcPct val="115000"/>
              </a:lnSpc>
              <a:spcBef>
                <a:spcPts val="0"/>
              </a:spcBef>
              <a:spcAft>
                <a:spcPts val="0"/>
              </a:spcAft>
              <a:buSzPts val="1400"/>
              <a:buChar char="-"/>
            </a:pPr>
            <a:r>
              <a:rPr lang="en" sz="1400"/>
              <a:t>Configure alarms to detect Authentication/Authorization failures (HTTP status code 401)</a:t>
            </a:r>
            <a:endParaRPr sz="1400"/>
          </a:p>
          <a:p>
            <a:pPr indent="-317500" lvl="0" marL="457200" rtl="0" algn="l">
              <a:lnSpc>
                <a:spcPct val="115000"/>
              </a:lnSpc>
              <a:spcBef>
                <a:spcPts val="0"/>
              </a:spcBef>
              <a:spcAft>
                <a:spcPts val="0"/>
              </a:spcAft>
              <a:buSzPts val="1400"/>
              <a:buChar char="-"/>
            </a:pPr>
            <a:r>
              <a:rPr lang="en" sz="1400"/>
              <a:t>Configure alarms to detect requests from known brute force attack tools</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The threshold value to generate alerts can be 10. This value can be reduced based on the sensitive nature of the resource being accessed.</a:t>
            </a:r>
            <a:endParaRPr sz="1400"/>
          </a:p>
          <a:p>
            <a:pPr indent="0" lvl="0" marL="0" rtl="0" algn="l">
              <a:lnSpc>
                <a:spcPct val="115000"/>
              </a:lnSpc>
              <a:spcBef>
                <a:spcPts val="0"/>
              </a:spcBef>
              <a:spcAft>
                <a:spcPts val="0"/>
              </a:spcAft>
              <a:buSzPts val="1400"/>
              <a:buNone/>
            </a:pPr>
            <a:r>
              <a:t/>
            </a:r>
            <a:endParaRPr sz="1400"/>
          </a:p>
        </p:txBody>
      </p:sp>
      <p:sp>
        <p:nvSpPr>
          <p:cNvPr id="1278" name="Google Shape;1278;p75"/>
          <p:cNvSpPr txBox="1"/>
          <p:nvPr>
            <p:ph idx="3" type="subTitle"/>
          </p:nvPr>
        </p:nvSpPr>
        <p:spPr>
          <a:xfrm>
            <a:off x="4215350" y="1602450"/>
            <a:ext cx="4515000" cy="3301800"/>
          </a:xfrm>
          <a:prstGeom prst="rect">
            <a:avLst/>
          </a:prstGeom>
          <a:noFill/>
          <a:ln>
            <a:noFill/>
          </a:ln>
        </p:spPr>
        <p:txBody>
          <a:bodyPr anchorCtr="0" anchor="t" bIns="0" lIns="457200" spcFirstLastPara="1" rIns="457200" wrap="square" tIns="0">
            <a:noAutofit/>
          </a:bodyPr>
          <a:lstStyle/>
          <a:p>
            <a:pPr indent="-317500" lvl="0" marL="457200" rtl="0" algn="l">
              <a:lnSpc>
                <a:spcPct val="115000"/>
              </a:lnSpc>
              <a:spcBef>
                <a:spcPts val="0"/>
              </a:spcBef>
              <a:spcAft>
                <a:spcPts val="0"/>
              </a:spcAft>
              <a:buSzPts val="1400"/>
              <a:buChar char="-"/>
            </a:pPr>
            <a:r>
              <a:rPr lang="en" sz="1400"/>
              <a:t>Setup account lockouts on 3 or more incorrect passwords</a:t>
            </a:r>
            <a:endParaRPr sz="1400"/>
          </a:p>
          <a:p>
            <a:pPr indent="-317500" lvl="0" marL="457200" rtl="0" algn="l">
              <a:lnSpc>
                <a:spcPct val="115000"/>
              </a:lnSpc>
              <a:spcBef>
                <a:spcPts val="0"/>
              </a:spcBef>
              <a:spcAft>
                <a:spcPts val="0"/>
              </a:spcAft>
              <a:buSzPts val="1400"/>
              <a:buChar char="-"/>
            </a:pPr>
            <a:r>
              <a:rPr lang="en" sz="1400"/>
              <a:t>The lockout duration can be incremental based on the number of attempts - Example for first 3 attempts, account gets locked for 30 mins. Next time the lockout duration is incremented to 60 minutes and so on.</a:t>
            </a:r>
            <a:endParaRPr sz="1400"/>
          </a:p>
          <a:p>
            <a:pPr indent="-317500" lvl="0" marL="457200" rtl="0" algn="l">
              <a:lnSpc>
                <a:spcPct val="115000"/>
              </a:lnSpc>
              <a:spcBef>
                <a:spcPts val="0"/>
              </a:spcBef>
              <a:spcAft>
                <a:spcPts val="0"/>
              </a:spcAft>
              <a:buSzPts val="1400"/>
              <a:buChar char="-"/>
            </a:pPr>
            <a:r>
              <a:rPr lang="en" sz="1400"/>
              <a:t>Have password policies in place to </a:t>
            </a:r>
            <a:endParaRPr sz="1400"/>
          </a:p>
          <a:p>
            <a:pPr indent="-317500" lvl="1" marL="914400" rtl="0" algn="l">
              <a:lnSpc>
                <a:spcPct val="115000"/>
              </a:lnSpc>
              <a:spcBef>
                <a:spcPts val="0"/>
              </a:spcBef>
              <a:spcAft>
                <a:spcPts val="0"/>
              </a:spcAft>
              <a:buSzPts val="1400"/>
              <a:buChar char="-"/>
            </a:pPr>
            <a:r>
              <a:rPr lang="en"/>
              <a:t>Set complex passwords</a:t>
            </a:r>
            <a:endParaRPr/>
          </a:p>
          <a:p>
            <a:pPr indent="-317500" lvl="1" marL="914400" rtl="0" algn="l">
              <a:lnSpc>
                <a:spcPct val="115000"/>
              </a:lnSpc>
              <a:spcBef>
                <a:spcPts val="0"/>
              </a:spcBef>
              <a:spcAft>
                <a:spcPts val="0"/>
              </a:spcAft>
              <a:buSzPts val="1400"/>
              <a:buChar char="-"/>
            </a:pPr>
            <a:r>
              <a:rPr lang="en"/>
              <a:t>Change passwords frequently</a:t>
            </a:r>
            <a:endParaRPr/>
          </a:p>
          <a:p>
            <a:pPr indent="-317500" lvl="1" marL="914400" rtl="0" algn="l">
              <a:lnSpc>
                <a:spcPct val="115000"/>
              </a:lnSpc>
              <a:spcBef>
                <a:spcPts val="0"/>
              </a:spcBef>
              <a:spcAft>
                <a:spcPts val="0"/>
              </a:spcAft>
              <a:buSzPts val="1400"/>
              <a:buChar char="-"/>
            </a:pPr>
            <a:r>
              <a:rPr lang="en"/>
              <a:t>Prevent re-using old passwords</a:t>
            </a:r>
            <a:endParaRPr/>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Detecting the WebDAV Connection</a:t>
            </a:r>
            <a:endParaRPr/>
          </a:p>
        </p:txBody>
      </p:sp>
      <p:sp>
        <p:nvSpPr>
          <p:cNvPr id="1284" name="Google Shape;1284;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285" name="Google Shape;1285;p7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Configure an alarm which will monitor the access on the WebDav directory from outside the network.</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Threshold should be 1 attempt from outside the network.</a:t>
            </a:r>
            <a:endParaRPr sz="1400"/>
          </a:p>
          <a:p>
            <a:pPr indent="0" lvl="0" marL="0" rtl="0" algn="l">
              <a:lnSpc>
                <a:spcPct val="115000"/>
              </a:lnSpc>
              <a:spcBef>
                <a:spcPts val="0"/>
              </a:spcBef>
              <a:spcAft>
                <a:spcPts val="0"/>
              </a:spcAft>
              <a:buSzPts val="1400"/>
              <a:buNone/>
            </a:pPr>
            <a:r>
              <a:t/>
            </a:r>
            <a:endParaRPr sz="1400"/>
          </a:p>
        </p:txBody>
      </p:sp>
      <p:sp>
        <p:nvSpPr>
          <p:cNvPr id="1286" name="Google Shape;1286;p76"/>
          <p:cNvSpPr txBox="1"/>
          <p:nvPr>
            <p:ph idx="3" type="subTitle"/>
          </p:nvPr>
        </p:nvSpPr>
        <p:spPr>
          <a:xfrm>
            <a:off x="4286100" y="1604700"/>
            <a:ext cx="4434600" cy="3301800"/>
          </a:xfrm>
          <a:prstGeom prst="rect">
            <a:avLst/>
          </a:prstGeom>
          <a:noFill/>
          <a:ln>
            <a:noFill/>
          </a:ln>
        </p:spPr>
        <p:txBody>
          <a:bodyPr anchorCtr="0" anchor="t" bIns="0" lIns="457200" spcFirstLastPara="1" rIns="457200" wrap="square" tIns="0">
            <a:noAutofit/>
          </a:bodyPr>
          <a:lstStyle/>
          <a:p>
            <a:pPr indent="-317500" lvl="0" marL="457200" rtl="0" algn="l">
              <a:lnSpc>
                <a:spcPct val="115000"/>
              </a:lnSpc>
              <a:spcBef>
                <a:spcPts val="0"/>
              </a:spcBef>
              <a:spcAft>
                <a:spcPts val="0"/>
              </a:spcAft>
              <a:buSzPts val="1400"/>
              <a:buChar char="-"/>
            </a:pPr>
            <a:r>
              <a:rPr lang="en" sz="1400"/>
              <a:t>Because of its added complexity, it is considered good practice to disable WebDAV if it is not currently in use.</a:t>
            </a:r>
            <a:endParaRPr sz="1400"/>
          </a:p>
          <a:p>
            <a:pPr indent="-317500" lvl="0" marL="457200" rtl="0" algn="l">
              <a:lnSpc>
                <a:spcPct val="115000"/>
              </a:lnSpc>
              <a:spcBef>
                <a:spcPts val="0"/>
              </a:spcBef>
              <a:spcAft>
                <a:spcPts val="0"/>
              </a:spcAft>
              <a:buSzPts val="1400"/>
              <a:buChar char="-"/>
            </a:pPr>
            <a:r>
              <a:rPr lang="en" sz="1400"/>
              <a:t>Secure port 80, preventing access to url path for webdav access.</a:t>
            </a:r>
            <a:endParaRPr sz="1400"/>
          </a:p>
          <a:p>
            <a:pPr indent="-317500" lvl="0" marL="457200" rtl="0" algn="l">
              <a:lnSpc>
                <a:spcPct val="115000"/>
              </a:lnSpc>
              <a:spcBef>
                <a:spcPts val="0"/>
              </a:spcBef>
              <a:spcAft>
                <a:spcPts val="0"/>
              </a:spcAft>
              <a:buSzPts val="1400"/>
              <a:buChar char="-"/>
            </a:pPr>
            <a:r>
              <a:rPr lang="en" sz="1400"/>
              <a:t>Update the softwares to the latest versions and ensure all security patches have been applied</a:t>
            </a:r>
            <a:endParaRPr sz="1400"/>
          </a:p>
          <a:p>
            <a:pPr indent="0" lvl="0" marL="457200" rtl="0" algn="l">
              <a:lnSpc>
                <a:spcPct val="115000"/>
              </a:lnSpc>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Identifying Reverse Shell Uploads</a:t>
            </a:r>
            <a:endParaRPr/>
          </a:p>
        </p:txBody>
      </p:sp>
      <p:sp>
        <p:nvSpPr>
          <p:cNvPr id="1292" name="Google Shape;1292;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
        <p:nvSpPr>
          <p:cNvPr id="1293" name="Google Shape;1293;p77"/>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Configure alarm to monitor file being uploaded to the server from a source outside the network. </a:t>
            </a:r>
            <a:endParaRPr sz="1400"/>
          </a:p>
          <a:p>
            <a:pPr indent="-317500" lvl="0" marL="457200" rtl="0" algn="l">
              <a:lnSpc>
                <a:spcPct val="115000"/>
              </a:lnSpc>
              <a:spcBef>
                <a:spcPts val="0"/>
              </a:spcBef>
              <a:spcAft>
                <a:spcPts val="0"/>
              </a:spcAft>
              <a:buSzPts val="1400"/>
              <a:buChar char="-"/>
            </a:pPr>
            <a:r>
              <a:rPr lang="en" sz="1400"/>
              <a:t>Check for file patterns and extensions to check for malicious executables files - like .exe or .php</a:t>
            </a:r>
            <a:endParaRPr sz="1400"/>
          </a:p>
          <a:p>
            <a:pPr indent="-317500" lvl="0" marL="457200" rtl="0" algn="l">
              <a:lnSpc>
                <a:spcPct val="115000"/>
              </a:lnSpc>
              <a:spcBef>
                <a:spcPts val="0"/>
              </a:spcBef>
              <a:spcAft>
                <a:spcPts val="0"/>
              </a:spcAft>
              <a:buSzPts val="1400"/>
              <a:buChar char="-"/>
            </a:pPr>
            <a:r>
              <a:rPr lang="en" sz="1400"/>
              <a:t>Check for signatures of previously known shells</a:t>
            </a:r>
            <a:endParaRPr sz="1400"/>
          </a:p>
          <a:p>
            <a:pPr indent="-317500" lvl="0" marL="457200" rtl="0" algn="l">
              <a:lnSpc>
                <a:spcPct val="115000"/>
              </a:lnSpc>
              <a:spcBef>
                <a:spcPts val="0"/>
              </a:spcBef>
              <a:spcAft>
                <a:spcPts val="0"/>
              </a:spcAft>
              <a:buSzPts val="1400"/>
              <a:buChar char="-"/>
            </a:pPr>
            <a:r>
              <a:rPr lang="en" sz="1400"/>
              <a:t>Detect anomalous web traffic patterns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rPr lang="en" sz="1400"/>
              <a:t>The threshold limit can be upto 1 attempt.</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
        <p:nvSpPr>
          <p:cNvPr id="1294" name="Google Shape;1294;p77"/>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317500" lvl="0" marL="457200" rtl="0" algn="l">
              <a:lnSpc>
                <a:spcPct val="115000"/>
              </a:lnSpc>
              <a:spcBef>
                <a:spcPts val="0"/>
              </a:spcBef>
              <a:spcAft>
                <a:spcPts val="0"/>
              </a:spcAft>
              <a:buSzPts val="1400"/>
              <a:buChar char="-"/>
            </a:pPr>
            <a:r>
              <a:rPr lang="en" sz="1400"/>
              <a:t>Block upload of executable files which may be malicious in nature. </a:t>
            </a:r>
            <a:endParaRPr sz="1400"/>
          </a:p>
          <a:p>
            <a:pPr indent="-317500" lvl="0" marL="457200" rtl="0" algn="l">
              <a:lnSpc>
                <a:spcPct val="115000"/>
              </a:lnSpc>
              <a:spcBef>
                <a:spcPts val="0"/>
              </a:spcBef>
              <a:spcAft>
                <a:spcPts val="0"/>
              </a:spcAft>
              <a:buSzPts val="1400"/>
              <a:buChar char="-"/>
            </a:pPr>
            <a:r>
              <a:rPr lang="en" sz="1400"/>
              <a:t>Block access to used services and ports</a:t>
            </a:r>
            <a:endParaRPr sz="1400"/>
          </a:p>
          <a:p>
            <a:pPr indent="-317500" lvl="0" marL="457200" rtl="0" algn="l">
              <a:lnSpc>
                <a:spcPct val="115000"/>
              </a:lnSpc>
              <a:spcBef>
                <a:spcPts val="0"/>
              </a:spcBef>
              <a:spcAft>
                <a:spcPts val="0"/>
              </a:spcAft>
              <a:buSzPts val="1400"/>
              <a:buChar char="-"/>
            </a:pPr>
            <a:r>
              <a:rPr lang="en" sz="1400"/>
              <a:t>Install security products which will detect malicious executable files and shells</a:t>
            </a:r>
            <a:endParaRPr sz="1400"/>
          </a:p>
          <a:p>
            <a:pPr indent="-317500" lvl="0" marL="457200" rtl="0" algn="l">
              <a:lnSpc>
                <a:spcPct val="115000"/>
              </a:lnSpc>
              <a:spcBef>
                <a:spcPts val="0"/>
              </a:spcBef>
              <a:spcAft>
                <a:spcPts val="0"/>
              </a:spcAft>
              <a:buSzPts val="1400"/>
              <a:buChar char="-"/>
            </a:pPr>
            <a:r>
              <a:rPr lang="en" sz="1350">
                <a:solidFill>
                  <a:srgbClr val="212529"/>
                </a:solidFill>
                <a:highlight>
                  <a:srgbClr val="FFFFFF"/>
                </a:highlight>
                <a:latin typeface="Arial"/>
                <a:ea typeface="Arial"/>
                <a:cs typeface="Arial"/>
                <a:sym typeface="Arial"/>
              </a:rPr>
              <a:t>Monitoring file integrity</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6933000" y="910475"/>
            <a:ext cx="22110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lnSpc>
                <a:spcPct val="100000"/>
              </a:lnSpc>
              <a:spcBef>
                <a:spcPts val="0"/>
              </a:spcBef>
              <a:spcAft>
                <a:spcPts val="0"/>
              </a:spcAft>
              <a:buClr>
                <a:schemeClr val="dk1"/>
              </a:buClr>
              <a:buSzPts val="1100"/>
              <a:buFont typeface="Arial"/>
              <a:buNone/>
            </a:pPr>
            <a:r>
              <a:rPr lang="en"/>
              <a:t>Address Range:</a:t>
            </a:r>
            <a:endParaRPr/>
          </a:p>
          <a:p>
            <a:pPr indent="0" lvl="0" marL="0" rtl="0" algn="l">
              <a:lnSpc>
                <a:spcPct val="100000"/>
              </a:lnSpc>
              <a:spcBef>
                <a:spcPts val="0"/>
              </a:spcBef>
              <a:spcAft>
                <a:spcPts val="0"/>
              </a:spcAft>
              <a:buClr>
                <a:schemeClr val="dk1"/>
              </a:buClr>
              <a:buSzPts val="1100"/>
              <a:buFont typeface="Arial"/>
              <a:buNone/>
            </a:pPr>
            <a:r>
              <a:rPr lang="en"/>
              <a:t>192.168.1.0 - 192.168.1.255</a:t>
            </a:r>
            <a:endParaRPr/>
          </a:p>
          <a:p>
            <a:pPr indent="0" lvl="0" marL="0" rtl="0" algn="l">
              <a:lnSpc>
                <a:spcPct val="100000"/>
              </a:lnSpc>
              <a:spcBef>
                <a:spcPts val="0"/>
              </a:spcBef>
              <a:spcAft>
                <a:spcPts val="0"/>
              </a:spcAft>
              <a:buClr>
                <a:schemeClr val="dk1"/>
              </a:buClr>
              <a:buSzPts val="1100"/>
              <a:buFont typeface="Arial"/>
              <a:buNone/>
            </a:pPr>
            <a:r>
              <a:rPr lang="en"/>
              <a:t>Netmask: 255.255.255.0</a:t>
            </a:r>
            <a:endParaRPr/>
          </a:p>
          <a:p>
            <a:pPr indent="0" lvl="0" marL="0" rtl="0" algn="l">
              <a:lnSpc>
                <a:spcPct val="100000"/>
              </a:lnSpc>
              <a:spcBef>
                <a:spcPts val="0"/>
              </a:spcBef>
              <a:spcAft>
                <a:spcPts val="0"/>
              </a:spcAft>
              <a:buClr>
                <a:schemeClr val="dk1"/>
              </a:buClr>
              <a:buSzPts val="1100"/>
              <a:buFont typeface="Arial"/>
              <a:buNone/>
            </a:pPr>
            <a:r>
              <a:rPr lang="en"/>
              <a:t>Gateway: 192.168.1.1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1100"/>
              <a:buFont typeface="Arial"/>
              <a:buNone/>
            </a:pPr>
            <a:r>
              <a:rPr lang="en"/>
              <a:t>IPv4: 192.168.1.1</a:t>
            </a:r>
            <a:endParaRPr/>
          </a:p>
          <a:p>
            <a:pPr indent="0" lvl="0" marL="0" rtl="0" algn="l">
              <a:lnSpc>
                <a:spcPct val="100000"/>
              </a:lnSpc>
              <a:spcBef>
                <a:spcPts val="0"/>
              </a:spcBef>
              <a:spcAft>
                <a:spcPts val="0"/>
              </a:spcAft>
              <a:buClr>
                <a:schemeClr val="dk1"/>
              </a:buClr>
              <a:buSzPts val="1100"/>
              <a:buFont typeface="Arial"/>
              <a:buNone/>
            </a:pPr>
            <a:r>
              <a:rPr lang="en"/>
              <a:t>OS: Windows</a:t>
            </a:r>
            <a:endParaRPr/>
          </a:p>
          <a:p>
            <a:pPr indent="0" lvl="0" marL="0" rtl="0" algn="l">
              <a:lnSpc>
                <a:spcPct val="100000"/>
              </a:lnSpc>
              <a:spcBef>
                <a:spcPts val="0"/>
              </a:spcBef>
              <a:spcAft>
                <a:spcPts val="0"/>
              </a:spcAft>
              <a:buClr>
                <a:schemeClr val="dk1"/>
              </a:buClr>
              <a:buSzPts val="1100"/>
              <a:buFont typeface="Arial"/>
              <a:buNone/>
            </a:pPr>
            <a:r>
              <a:rPr lang="en"/>
              <a:t>Hostname: ML-REFVM-684427</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IPv4: 192.168.1.90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OS: Linux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Hostname: Kali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IPv4: 192.168.1.100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OS: Linux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Hostname: ELK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t>IPv4: 192.168.1.105</a:t>
            </a:r>
            <a:endParaRPr/>
          </a:p>
          <a:p>
            <a:pPr indent="0" lvl="0" marL="0" rtl="0" algn="l">
              <a:lnSpc>
                <a:spcPct val="100000"/>
              </a:lnSpc>
              <a:spcBef>
                <a:spcPts val="0"/>
              </a:spcBef>
              <a:spcAft>
                <a:spcPts val="0"/>
              </a:spcAft>
              <a:buClr>
                <a:schemeClr val="dk1"/>
              </a:buClr>
              <a:buSzPts val="1100"/>
              <a:buFont typeface="Arial"/>
              <a:buNone/>
            </a:pPr>
            <a:r>
              <a:rPr lang="en"/>
              <a:t>OS: Linux</a:t>
            </a:r>
            <a:endParaRPr/>
          </a:p>
          <a:p>
            <a:pPr indent="0" lvl="0" marL="0" rtl="0" algn="l">
              <a:lnSpc>
                <a:spcPct val="100000"/>
              </a:lnSpc>
              <a:spcBef>
                <a:spcPts val="0"/>
              </a:spcBef>
              <a:spcAft>
                <a:spcPts val="0"/>
              </a:spcAft>
              <a:buClr>
                <a:schemeClr val="dk1"/>
              </a:buClr>
              <a:buSzPts val="1100"/>
              <a:buFont typeface="Arial"/>
              <a:buNone/>
            </a:pPr>
            <a:r>
              <a:rPr lang="en"/>
              <a:t>Hostname: Capstone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000"/>
              <a:buNone/>
            </a:pPr>
            <a:r>
              <a:t/>
            </a:r>
            <a:endParaRPr/>
          </a:p>
        </p:txBody>
      </p:sp>
      <p:sp>
        <p:nvSpPr>
          <p:cNvPr id="1058" name="Google Shape;1058;p5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pic>
        <p:nvPicPr>
          <p:cNvPr id="1060" name="Google Shape;1060;p57"/>
          <p:cNvPicPr preferRelativeResize="0"/>
          <p:nvPr/>
        </p:nvPicPr>
        <p:blipFill>
          <a:blip r:embed="rId3">
            <a:alphaModFix/>
          </a:blip>
          <a:stretch>
            <a:fillRect/>
          </a:stretch>
        </p:blipFill>
        <p:spPr>
          <a:xfrm>
            <a:off x="152400" y="808925"/>
            <a:ext cx="6628196" cy="38325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067" name="Google Shape;1067;p58"/>
          <p:cNvSpPr txBox="1"/>
          <p:nvPr>
            <p:ph type="title"/>
          </p:nvPr>
        </p:nvSpPr>
        <p:spPr>
          <a:xfrm>
            <a:off x="274325" y="1851100"/>
            <a:ext cx="8595300" cy="102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a:t>Red Team</a:t>
            </a:r>
            <a:endParaRPr b="1"/>
          </a:p>
          <a:p>
            <a:pPr indent="0" lvl="0" marL="0" rtl="0" algn="ctr">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Recon: Describing the Target</a:t>
            </a:r>
            <a:endParaRPr/>
          </a:p>
        </p:txBody>
      </p:sp>
      <p:sp>
        <p:nvSpPr>
          <p:cNvPr id="1074" name="Google Shape;1074;p59"/>
          <p:cNvSpPr txBox="1"/>
          <p:nvPr>
            <p:ph idx="1" type="subTitle"/>
          </p:nvPr>
        </p:nvSpPr>
        <p:spPr>
          <a:xfrm>
            <a:off x="0" y="615488"/>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SzPts val="1800"/>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graphicFrame>
        <p:nvGraphicFramePr>
          <p:cNvPr id="1076" name="Google Shape;1076;p59"/>
          <p:cNvGraphicFramePr/>
          <p:nvPr/>
        </p:nvGraphicFramePr>
        <p:xfrm>
          <a:off x="398700" y="1062075"/>
          <a:ext cx="3000000" cy="3000000"/>
        </p:xfrm>
        <a:graphic>
          <a:graphicData uri="http://schemas.openxmlformats.org/drawingml/2006/table">
            <a:tbl>
              <a:tblPr>
                <a:noFill/>
                <a:tableStyleId>{D0463F62-41CD-40A3-8620-1AE95EF99787}</a:tableStyleId>
              </a:tblPr>
              <a:tblGrid>
                <a:gridCol w="2782200"/>
                <a:gridCol w="2285400"/>
                <a:gridCol w="3279000"/>
              </a:tblGrid>
              <a:tr h="403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Hostname</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IP Address</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Role on Network</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Hostname: ML-REFVM-684427</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OS: Windows</a:t>
                      </a:r>
                      <a:endParaRPr sz="12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IPv4: 192.168.1.1</a:t>
                      </a:r>
                      <a:endParaRPr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just">
                        <a:lnSpc>
                          <a:spcPct val="100000"/>
                        </a:lnSpc>
                        <a:spcBef>
                          <a:spcPts val="0"/>
                        </a:spcBef>
                        <a:spcAft>
                          <a:spcPts val="0"/>
                        </a:spcAft>
                        <a:buClr>
                          <a:srgbClr val="000000"/>
                        </a:buClr>
                        <a:buSzPts val="1200"/>
                        <a:buFont typeface="Arial"/>
                        <a:buNone/>
                      </a:pPr>
                      <a:r>
                        <a:rPr b="1" lang="en" sz="1200">
                          <a:latin typeface="Roboto"/>
                          <a:ea typeface="Roboto"/>
                          <a:cs typeface="Roboto"/>
                          <a:sym typeface="Roboto"/>
                        </a:rPr>
                        <a:t>HyperV-host</a:t>
                      </a:r>
                      <a:r>
                        <a:rPr lang="en" sz="1200">
                          <a:latin typeface="Roboto"/>
                          <a:ea typeface="Roboto"/>
                          <a:cs typeface="Roboto"/>
                          <a:sym typeface="Roboto"/>
                        </a:rPr>
                        <a:t>. </a:t>
                      </a:r>
                      <a:r>
                        <a:rPr lang="en" sz="1100">
                          <a:solidFill>
                            <a:srgbClr val="494949"/>
                          </a:solidFill>
                          <a:highlight>
                            <a:srgbClr val="FFFFFF"/>
                          </a:highlight>
                        </a:rPr>
                        <a:t>Hyper-V implements isolation of virtual machines in terms of a partition.</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Hostname: Kali</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OS: Linux</a:t>
                      </a:r>
                      <a:endParaRPr sz="10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IPv4: 192.168.1.90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just">
                        <a:lnSpc>
                          <a:spcPct val="100000"/>
                        </a:lnSpc>
                        <a:spcBef>
                          <a:spcPts val="0"/>
                        </a:spcBef>
                        <a:spcAft>
                          <a:spcPts val="0"/>
                        </a:spcAft>
                        <a:buClr>
                          <a:srgbClr val="000000"/>
                        </a:buClr>
                        <a:buSzPts val="1200"/>
                        <a:buFont typeface="Arial"/>
                        <a:buNone/>
                      </a:pPr>
                      <a:r>
                        <a:rPr b="1" lang="en" sz="1200">
                          <a:latin typeface="Roboto"/>
                          <a:ea typeface="Roboto"/>
                          <a:cs typeface="Roboto"/>
                          <a:sym typeface="Roboto"/>
                        </a:rPr>
                        <a:t>Hacker (Penetration Tester): </a:t>
                      </a:r>
                      <a:r>
                        <a:rPr lang="en" sz="1100">
                          <a:solidFill>
                            <a:srgbClr val="494949"/>
                          </a:solidFill>
                          <a:highlight>
                            <a:srgbClr val="FFFFFF"/>
                          </a:highlight>
                        </a:rPr>
                        <a:t>Virtual machine installed with Kali Linux used for penetration testing, ethical hacking and network security assessments</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Hostname: ELK</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OS: Linux</a:t>
                      </a:r>
                      <a:endParaRPr sz="10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IPv4: 192.168.1.100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a:latin typeface="Roboto"/>
                          <a:ea typeface="Roboto"/>
                          <a:cs typeface="Roboto"/>
                          <a:sym typeface="Roboto"/>
                        </a:rPr>
                        <a:t>SIEM:</a:t>
                      </a:r>
                      <a:r>
                        <a:rPr lang="en" sz="1200">
                          <a:latin typeface="Roboto"/>
                          <a:ea typeface="Roboto"/>
                          <a:cs typeface="Roboto"/>
                          <a:sym typeface="Roboto"/>
                        </a:rPr>
                        <a:t> </a:t>
                      </a:r>
                      <a:r>
                        <a:rPr lang="en" sz="1100">
                          <a:solidFill>
                            <a:srgbClr val="494949"/>
                          </a:solidFill>
                          <a:highlight>
                            <a:srgbClr val="FFFFFF"/>
                          </a:highlight>
                        </a:rPr>
                        <a:t>Elasticsearch, Logstash, and Kibana for analytics and log analysis</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Hostname: Capstone</a:t>
                      </a:r>
                      <a:endParaRPr sz="12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OS: Linux</a:t>
                      </a:r>
                      <a:endParaRPr sz="1000">
                        <a:solidFill>
                          <a:schemeClr val="dk1"/>
                        </a:solidFill>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IPv4: 192.168.1.105</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a:latin typeface="Roboto"/>
                          <a:ea typeface="Roboto"/>
                          <a:cs typeface="Roboto"/>
                          <a:sym typeface="Roboto"/>
                        </a:rPr>
                        <a:t>Target (Web Server): </a:t>
                      </a:r>
                      <a:r>
                        <a:rPr lang="en" sz="1200">
                          <a:latin typeface="Roboto"/>
                          <a:ea typeface="Roboto"/>
                          <a:cs typeface="Roboto"/>
                          <a:sym typeface="Roboto"/>
                        </a:rPr>
                        <a:t>Linux </a:t>
                      </a:r>
                      <a:r>
                        <a:rPr lang="en" sz="1100">
                          <a:solidFill>
                            <a:srgbClr val="494949"/>
                          </a:solidFill>
                          <a:highlight>
                            <a:srgbClr val="FFFFFF"/>
                          </a:highlight>
                        </a:rPr>
                        <a:t>Virtual machine, which hosts the webdav, is the machine which we are trying to penetrate and expose vulnerabilities on.</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Vulnerability Assessment</a:t>
            </a:r>
            <a:endParaRPr/>
          </a:p>
        </p:txBody>
      </p:sp>
      <p:sp>
        <p:nvSpPr>
          <p:cNvPr id="1082" name="Google Shape;1082;p60"/>
          <p:cNvSpPr txBox="1"/>
          <p:nvPr>
            <p:ph idx="1" type="subTitle"/>
          </p:nvPr>
        </p:nvSpPr>
        <p:spPr>
          <a:xfrm>
            <a:off x="0" y="604838"/>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Clr>
                <a:schemeClr val="dk1"/>
              </a:buClr>
              <a:buSzPts val="700"/>
              <a:buFont typeface="Arial"/>
              <a:buNone/>
            </a:pPr>
            <a:r>
              <a:rPr lang="en">
                <a:solidFill>
                  <a:schemeClr val="dk1"/>
                </a:solidFill>
              </a:rPr>
              <a:t>Created by : Chaitanya Sugathan</a:t>
            </a:r>
            <a:endParaRPr/>
          </a:p>
        </p:txBody>
      </p:sp>
      <p:graphicFrame>
        <p:nvGraphicFramePr>
          <p:cNvPr id="1084" name="Google Shape;1084;p60"/>
          <p:cNvGraphicFramePr/>
          <p:nvPr/>
        </p:nvGraphicFramePr>
        <p:xfrm>
          <a:off x="161450" y="1040775"/>
          <a:ext cx="3000000" cy="3000000"/>
        </p:xfrm>
        <a:graphic>
          <a:graphicData uri="http://schemas.openxmlformats.org/drawingml/2006/table">
            <a:tbl>
              <a:tblPr>
                <a:noFill/>
                <a:tableStyleId>{D0463F62-41CD-40A3-8620-1AE95EF99787}</a:tableStyleId>
              </a:tblPr>
              <a:tblGrid>
                <a:gridCol w="1554725"/>
                <a:gridCol w="4161050"/>
                <a:gridCol w="3105325"/>
              </a:tblGrid>
              <a:tr h="3974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Directory Browsing Vulnerability</a:t>
                      </a:r>
                      <a:endParaRPr sz="1200" u="none" cap="none" strike="noStrike">
                        <a:solidFill>
                          <a:schemeClr val="dk1"/>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Directory browsing is enabled on a web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The attacker was able to access the various directories, sub directories and files on the Target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Brute Force Vulnerability</a:t>
                      </a:r>
                      <a:endParaRPr i="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A vulnerability which allows a brute-force attack to determine the credentials</a:t>
                      </a:r>
                      <a:endParaRPr i="1"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The password for Ashton’s User Id was found out successfully and used to access the secret_folder</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WebDav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WebDAV is an extension to the HTTP protocol. It allows authorized users to remotely add and change content on your web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Attacker was able to access the webdav directory on the Target from the local File manager tool and upload the php reverse shell payload</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77100">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Remote command execution vulnerability</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Attackers can use a reverse shell to obtain an interactive shell session on the target machine</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Attackers was able to use the remote shell to gain control of the Target and execute commands successfully to penetrate deeper into the system</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a:t>
            </a:r>
            <a:r>
              <a:rPr lang="en"/>
              <a:t>n: </a:t>
            </a:r>
            <a:r>
              <a:rPr lang="en">
                <a:solidFill>
                  <a:schemeClr val="dk1"/>
                </a:solidFill>
              </a:rPr>
              <a:t>Directory Browsing Vulnerability</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090" name="Google Shape;109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t>Created by : Chaitanya Sugathan</a:t>
            </a:r>
            <a:endParaRPr/>
          </a:p>
        </p:txBody>
      </p:sp>
      <p:sp>
        <p:nvSpPr>
          <p:cNvPr id="1091" name="Google Shape;1091;p61"/>
          <p:cNvSpPr/>
          <p:nvPr/>
        </p:nvSpPr>
        <p:spPr>
          <a:xfrm flipH="1">
            <a:off x="706575" y="741450"/>
            <a:ext cx="3795900" cy="15477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1"/>
          <p:cNvSpPr txBox="1"/>
          <p:nvPr/>
        </p:nvSpPr>
        <p:spPr>
          <a:xfrm>
            <a:off x="664825" y="741438"/>
            <a:ext cx="3997200" cy="1267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Tools &amp; Processes</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port scan using </a:t>
            </a:r>
            <a:r>
              <a:rPr b="1" lang="en" sz="1200">
                <a:solidFill>
                  <a:schemeClr val="dk1"/>
                </a:solidFill>
                <a:latin typeface="Roboto"/>
                <a:ea typeface="Roboto"/>
                <a:cs typeface="Roboto"/>
                <a:sym typeface="Roboto"/>
              </a:rPr>
              <a:t>nmap</a:t>
            </a:r>
            <a:r>
              <a:rPr lang="en" sz="1200">
                <a:solidFill>
                  <a:schemeClr val="dk1"/>
                </a:solidFill>
                <a:latin typeface="Roboto"/>
                <a:ea typeface="Roboto"/>
                <a:cs typeface="Roboto"/>
                <a:sym typeface="Roboto"/>
              </a:rPr>
              <a:t> showed that the </a:t>
            </a:r>
            <a:r>
              <a:rPr b="1" lang="en" sz="1200">
                <a:solidFill>
                  <a:schemeClr val="dk1"/>
                </a:solidFill>
                <a:latin typeface="Roboto"/>
                <a:ea typeface="Roboto"/>
                <a:cs typeface="Roboto"/>
                <a:sym typeface="Roboto"/>
              </a:rPr>
              <a:t>port 80 was open</a:t>
            </a:r>
            <a:r>
              <a:rPr lang="en" sz="1200">
                <a:solidFill>
                  <a:schemeClr val="dk1"/>
                </a:solidFill>
                <a:latin typeface="Roboto"/>
                <a:ea typeface="Roboto"/>
                <a:cs typeface="Roboto"/>
                <a:sym typeface="Roboto"/>
              </a:rPr>
              <a:t> on the Target web server.</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On </a:t>
            </a:r>
            <a:r>
              <a:rPr b="1" lang="en" sz="1200">
                <a:solidFill>
                  <a:schemeClr val="dk1"/>
                </a:solidFill>
                <a:latin typeface="Roboto"/>
                <a:ea typeface="Roboto"/>
                <a:cs typeface="Roboto"/>
                <a:sym typeface="Roboto"/>
              </a:rPr>
              <a:t>Firefox web browser</a:t>
            </a:r>
            <a:r>
              <a:rPr lang="en" sz="1200">
                <a:solidFill>
                  <a:schemeClr val="dk1"/>
                </a:solidFill>
                <a:latin typeface="Roboto"/>
                <a:ea typeface="Roboto"/>
                <a:cs typeface="Roboto"/>
                <a:sym typeface="Roboto"/>
              </a:rPr>
              <a:t>, provide the url: </a:t>
            </a:r>
            <a:r>
              <a:rPr b="1" lang="en" sz="1200">
                <a:solidFill>
                  <a:schemeClr val="dk1"/>
                </a:solidFill>
                <a:latin typeface="Roboto"/>
                <a:ea typeface="Roboto"/>
                <a:cs typeface="Roboto"/>
                <a:sym typeface="Roboto"/>
              </a:rPr>
              <a:t>http://192.168.1.105/</a:t>
            </a:r>
            <a:endParaRPr b="1"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093" name="Google Shape;1093;p61"/>
          <p:cNvGrpSpPr/>
          <p:nvPr/>
        </p:nvGrpSpPr>
        <p:grpSpPr>
          <a:xfrm rot="-5400423">
            <a:off x="120157" y="702349"/>
            <a:ext cx="504868" cy="584393"/>
            <a:chOff x="494245" y="1341849"/>
            <a:chExt cx="621300" cy="732414"/>
          </a:xfrm>
        </p:grpSpPr>
        <p:sp>
          <p:nvSpPr>
            <p:cNvPr id="1094" name="Google Shape;1094;p61"/>
            <p:cNvSpPr/>
            <p:nvPr/>
          </p:nvSpPr>
          <p:spPr>
            <a:xfrm rot="5400000">
              <a:off x="457195" y="1378899"/>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6" name="Google Shape;1096;p61"/>
          <p:cNvSpPr/>
          <p:nvPr/>
        </p:nvSpPr>
        <p:spPr>
          <a:xfrm rot="5400000">
            <a:off x="4943381" y="863263"/>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1"/>
          <p:cNvSpPr/>
          <p:nvPr/>
        </p:nvSpPr>
        <p:spPr>
          <a:xfrm flipH="1">
            <a:off x="5146250" y="805100"/>
            <a:ext cx="3614100" cy="1484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1"/>
          <p:cNvSpPr txBox="1"/>
          <p:nvPr/>
        </p:nvSpPr>
        <p:spPr>
          <a:xfrm>
            <a:off x="5055350" y="741438"/>
            <a:ext cx="3795900" cy="1267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200"/>
              <a:buFont typeface="Arial"/>
              <a:buNone/>
            </a:pPr>
            <a:r>
              <a:rPr b="1" lang="en" sz="1200">
                <a:solidFill>
                  <a:schemeClr val="dk1"/>
                </a:solidFill>
                <a:latin typeface="Roboto"/>
                <a:ea typeface="Roboto"/>
                <a:cs typeface="Roboto"/>
                <a:sym typeface="Roboto"/>
              </a:rPr>
              <a:t>Achievements</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200"/>
              <a:buFont typeface="Arial"/>
              <a:buNone/>
            </a:pPr>
            <a:r>
              <a:rPr lang="en" sz="1200">
                <a:solidFill>
                  <a:schemeClr val="dk1"/>
                </a:solidFill>
                <a:latin typeface="Roboto"/>
                <a:ea typeface="Roboto"/>
                <a:cs typeface="Roboto"/>
                <a:sym typeface="Roboto"/>
              </a:rPr>
              <a:t>The attacker is able to  view all the folders and files present on the web directory. If the attacker is dedicated enough, he will read these files contents and codes to figure out a way to circumvent security</a:t>
            </a:r>
            <a:endParaRPr b="1" sz="1200">
              <a:latin typeface="Roboto"/>
              <a:ea typeface="Roboto"/>
              <a:cs typeface="Roboto"/>
              <a:sym typeface="Roboto"/>
            </a:endParaRPr>
          </a:p>
        </p:txBody>
      </p:sp>
      <p:grpSp>
        <p:nvGrpSpPr>
          <p:cNvPr id="1099" name="Google Shape;1099;p61"/>
          <p:cNvGrpSpPr/>
          <p:nvPr/>
        </p:nvGrpSpPr>
        <p:grpSpPr>
          <a:xfrm>
            <a:off x="105918" y="2094165"/>
            <a:ext cx="533372" cy="533480"/>
            <a:chOff x="457200" y="1378813"/>
            <a:chExt cx="695400" cy="695450"/>
          </a:xfrm>
        </p:grpSpPr>
        <p:sp>
          <p:nvSpPr>
            <p:cNvPr id="1100" name="Google Shape;1100;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01" name="Google Shape;1101;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2" name="Google Shape;1102;p61"/>
          <p:cNvSpPr/>
          <p:nvPr/>
        </p:nvSpPr>
        <p:spPr>
          <a:xfrm flipH="1">
            <a:off x="256300" y="2630650"/>
            <a:ext cx="8575800" cy="2250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3" name="Google Shape;1103;p61"/>
          <p:cNvGrpSpPr/>
          <p:nvPr/>
        </p:nvGrpSpPr>
        <p:grpSpPr>
          <a:xfrm rot="-5400423">
            <a:off x="4542257" y="702349"/>
            <a:ext cx="504868" cy="584393"/>
            <a:chOff x="494245" y="1341849"/>
            <a:chExt cx="621300" cy="732414"/>
          </a:xfrm>
        </p:grpSpPr>
        <p:sp>
          <p:nvSpPr>
            <p:cNvPr id="1104" name="Google Shape;1104;p61"/>
            <p:cNvSpPr/>
            <p:nvPr/>
          </p:nvSpPr>
          <p:spPr>
            <a:xfrm rot="5400000">
              <a:off x="457195" y="1378899"/>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a:t>
              </a:r>
              <a:r>
                <a:rPr lang="en" sz="2100">
                  <a:solidFill>
                    <a:srgbClr val="FFFFFF"/>
                  </a:solidFill>
                  <a:latin typeface="Roboto Light"/>
                  <a:ea typeface="Roboto Light"/>
                  <a:cs typeface="Roboto Light"/>
                  <a:sym typeface="Roboto Light"/>
                </a:rPr>
                <a:t>2</a:t>
              </a:r>
              <a:endParaRPr b="0" i="0" sz="2100" u="none" cap="none" strike="noStrike">
                <a:solidFill>
                  <a:srgbClr val="FFFFFF"/>
                </a:solidFill>
                <a:latin typeface="Roboto Light"/>
                <a:ea typeface="Roboto Light"/>
                <a:cs typeface="Roboto Light"/>
                <a:sym typeface="Roboto Light"/>
              </a:endParaRPr>
            </a:p>
          </p:txBody>
        </p:sp>
        <p:sp>
          <p:nvSpPr>
            <p:cNvPr id="1105" name="Google Shape;1105;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6" name="Google Shape;1106;p61"/>
          <p:cNvSpPr/>
          <p:nvPr/>
        </p:nvSpPr>
        <p:spPr>
          <a:xfrm rot="5400000">
            <a:off x="533993" y="922188"/>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7" name="Google Shape;1107;p61"/>
          <p:cNvPicPr preferRelativeResize="0"/>
          <p:nvPr/>
        </p:nvPicPr>
        <p:blipFill>
          <a:blip r:embed="rId3">
            <a:alphaModFix/>
          </a:blip>
          <a:stretch>
            <a:fillRect/>
          </a:stretch>
        </p:blipFill>
        <p:spPr>
          <a:xfrm>
            <a:off x="1119950" y="2655663"/>
            <a:ext cx="6848475" cy="2200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Brute Force Vulnerability</a:t>
            </a:r>
            <a:endParaRPr/>
          </a:p>
        </p:txBody>
      </p:sp>
      <p:sp>
        <p:nvSpPr>
          <p:cNvPr id="1113" name="Google Shape;1113;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t>Created by : Chaitanya Sugathan</a:t>
            </a:r>
            <a:endParaRPr/>
          </a:p>
        </p:txBody>
      </p:sp>
      <p:sp>
        <p:nvSpPr>
          <p:cNvPr id="1114" name="Google Shape;1114;p62"/>
          <p:cNvSpPr/>
          <p:nvPr/>
        </p:nvSpPr>
        <p:spPr>
          <a:xfrm flipH="1">
            <a:off x="706575" y="741450"/>
            <a:ext cx="3795900" cy="13497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62"/>
          <p:cNvSpPr txBox="1"/>
          <p:nvPr/>
        </p:nvSpPr>
        <p:spPr>
          <a:xfrm>
            <a:off x="592150" y="645150"/>
            <a:ext cx="3997200" cy="1267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Brute force attack was performed using  Hydra software.</a:t>
            </a:r>
            <a:endParaRPr i="1" sz="95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Inputs provided to hydra command:</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User Id found by directory traversal</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rockyou.txt file used as the wordlist.</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116" name="Google Shape;1116;p62"/>
          <p:cNvGrpSpPr/>
          <p:nvPr/>
        </p:nvGrpSpPr>
        <p:grpSpPr>
          <a:xfrm rot="-5400423">
            <a:off x="120157" y="702349"/>
            <a:ext cx="504868" cy="584393"/>
            <a:chOff x="494245" y="1341849"/>
            <a:chExt cx="621300" cy="732414"/>
          </a:xfrm>
        </p:grpSpPr>
        <p:sp>
          <p:nvSpPr>
            <p:cNvPr id="1117" name="Google Shape;1117;p62"/>
            <p:cNvSpPr/>
            <p:nvPr/>
          </p:nvSpPr>
          <p:spPr>
            <a:xfrm rot="5400000">
              <a:off x="457195" y="1378899"/>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9" name="Google Shape;1119;p62"/>
          <p:cNvSpPr/>
          <p:nvPr/>
        </p:nvSpPr>
        <p:spPr>
          <a:xfrm rot="5400000">
            <a:off x="4943381" y="863263"/>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2"/>
          <p:cNvSpPr/>
          <p:nvPr/>
        </p:nvSpPr>
        <p:spPr>
          <a:xfrm flipH="1">
            <a:off x="5146250" y="805100"/>
            <a:ext cx="3614100" cy="1267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2"/>
          <p:cNvSpPr txBox="1"/>
          <p:nvPr/>
        </p:nvSpPr>
        <p:spPr>
          <a:xfrm>
            <a:off x="5055350" y="645138"/>
            <a:ext cx="3795900" cy="1267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brute force attack was able to figure out the password for the user id, which was then used to access the secret_folder directory on the file system of the web server.</a:t>
            </a:r>
            <a:endParaRPr b="0" i="0" sz="1200" u="none" cap="none" strike="noStrike">
              <a:solidFill>
                <a:srgbClr val="000000"/>
              </a:solidFill>
              <a:latin typeface="Roboto"/>
              <a:ea typeface="Roboto"/>
              <a:cs typeface="Roboto"/>
              <a:sym typeface="Roboto"/>
            </a:endParaRPr>
          </a:p>
        </p:txBody>
      </p:sp>
      <p:grpSp>
        <p:nvGrpSpPr>
          <p:cNvPr id="1122" name="Google Shape;1122;p62"/>
          <p:cNvGrpSpPr/>
          <p:nvPr/>
        </p:nvGrpSpPr>
        <p:grpSpPr>
          <a:xfrm>
            <a:off x="105918" y="2094165"/>
            <a:ext cx="533372" cy="533480"/>
            <a:chOff x="457200" y="1378813"/>
            <a:chExt cx="695400" cy="695450"/>
          </a:xfrm>
        </p:grpSpPr>
        <p:sp>
          <p:nvSpPr>
            <p:cNvPr id="1123" name="Google Shape;1123;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5" name="Google Shape;1125;p62"/>
          <p:cNvSpPr/>
          <p:nvPr/>
        </p:nvSpPr>
        <p:spPr>
          <a:xfrm flipH="1">
            <a:off x="256300" y="2630650"/>
            <a:ext cx="8575800" cy="2250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2"/>
          <p:cNvSpPr/>
          <p:nvPr/>
        </p:nvSpPr>
        <p:spPr>
          <a:xfrm flipH="1">
            <a:off x="841600" y="2159750"/>
            <a:ext cx="7906200" cy="40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2"/>
          <p:cNvSpPr txBox="1"/>
          <p:nvPr/>
        </p:nvSpPr>
        <p:spPr>
          <a:xfrm>
            <a:off x="879350" y="2091150"/>
            <a:ext cx="7971900" cy="5049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None/>
            </a:pPr>
            <a:r>
              <a:rPr b="1" lang="en" sz="950">
                <a:solidFill>
                  <a:schemeClr val="dk1"/>
                </a:solidFill>
              </a:rPr>
              <a:t>Command used: </a:t>
            </a:r>
            <a:r>
              <a:rPr i="1" lang="en" sz="1000">
                <a:solidFill>
                  <a:schemeClr val="dk1"/>
                </a:solidFill>
              </a:rPr>
              <a:t>hydra -l ashton -P /usr/share/wordists/rockyou.txt -s 80 -f -vV 192.168.1.105 http-get /company_folders/secret_folder</a:t>
            </a:r>
            <a:endParaRPr i="1" sz="10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pic>
        <p:nvPicPr>
          <p:cNvPr id="1128" name="Google Shape;1128;p62"/>
          <p:cNvPicPr preferRelativeResize="0"/>
          <p:nvPr/>
        </p:nvPicPr>
        <p:blipFill>
          <a:blip r:embed="rId3">
            <a:alphaModFix/>
          </a:blip>
          <a:stretch>
            <a:fillRect/>
          </a:stretch>
        </p:blipFill>
        <p:spPr>
          <a:xfrm>
            <a:off x="1063500" y="2630650"/>
            <a:ext cx="6896100" cy="1162050"/>
          </a:xfrm>
          <a:prstGeom prst="rect">
            <a:avLst/>
          </a:prstGeom>
          <a:noFill/>
          <a:ln>
            <a:noFill/>
          </a:ln>
        </p:spPr>
      </p:pic>
      <p:grpSp>
        <p:nvGrpSpPr>
          <p:cNvPr id="1129" name="Google Shape;1129;p62"/>
          <p:cNvGrpSpPr/>
          <p:nvPr/>
        </p:nvGrpSpPr>
        <p:grpSpPr>
          <a:xfrm rot="-5400423">
            <a:off x="4542257" y="702349"/>
            <a:ext cx="504868" cy="584393"/>
            <a:chOff x="494245" y="1341849"/>
            <a:chExt cx="621300" cy="732414"/>
          </a:xfrm>
        </p:grpSpPr>
        <p:sp>
          <p:nvSpPr>
            <p:cNvPr id="1130" name="Google Shape;1130;p62"/>
            <p:cNvSpPr/>
            <p:nvPr/>
          </p:nvSpPr>
          <p:spPr>
            <a:xfrm rot="5400000">
              <a:off x="457195" y="1378899"/>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a:t>
              </a:r>
              <a:r>
                <a:rPr lang="en" sz="2100">
                  <a:solidFill>
                    <a:srgbClr val="FFFFFF"/>
                  </a:solidFill>
                  <a:latin typeface="Roboto Light"/>
                  <a:ea typeface="Roboto Light"/>
                  <a:cs typeface="Roboto Light"/>
                  <a:sym typeface="Roboto Light"/>
                </a:rPr>
                <a:t>2</a:t>
              </a:r>
              <a:endParaRPr b="0" i="0" sz="2100" u="none" cap="none" strike="noStrike">
                <a:solidFill>
                  <a:srgbClr val="FFFFFF"/>
                </a:solidFill>
                <a:latin typeface="Roboto Light"/>
                <a:ea typeface="Roboto Light"/>
                <a:cs typeface="Roboto Light"/>
                <a:sym typeface="Roboto Light"/>
              </a:endParaRPr>
            </a:p>
          </p:txBody>
        </p:sp>
        <p:sp>
          <p:nvSpPr>
            <p:cNvPr id="1131" name="Google Shape;113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2" name="Google Shape;1132;p62"/>
          <p:cNvSpPr/>
          <p:nvPr/>
        </p:nvSpPr>
        <p:spPr>
          <a:xfrm rot="5400000">
            <a:off x="533993" y="922188"/>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3" name="Google Shape;1133;p62"/>
          <p:cNvPicPr preferRelativeResize="0"/>
          <p:nvPr/>
        </p:nvPicPr>
        <p:blipFill>
          <a:blip r:embed="rId4">
            <a:alphaModFix/>
          </a:blip>
          <a:stretch>
            <a:fillRect/>
          </a:stretch>
        </p:blipFill>
        <p:spPr>
          <a:xfrm>
            <a:off x="1063500" y="3655663"/>
            <a:ext cx="6896100" cy="119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